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9" r:id="rId1"/>
  </p:sldMasterIdLst>
  <p:sldIdLst>
    <p:sldId id="256" r:id="rId2"/>
    <p:sldId id="257" r:id="rId3"/>
    <p:sldId id="296" r:id="rId4"/>
    <p:sldId id="295" r:id="rId5"/>
    <p:sldId id="259" r:id="rId6"/>
    <p:sldId id="261" r:id="rId7"/>
    <p:sldId id="262" r:id="rId8"/>
    <p:sldId id="263" r:id="rId9"/>
    <p:sldId id="265" r:id="rId10"/>
    <p:sldId id="264" r:id="rId11"/>
    <p:sldId id="267" r:id="rId12"/>
    <p:sldId id="266" r:id="rId13"/>
    <p:sldId id="268" r:id="rId14"/>
    <p:sldId id="269" r:id="rId15"/>
    <p:sldId id="271" r:id="rId16"/>
    <p:sldId id="272" r:id="rId17"/>
    <p:sldId id="275" r:id="rId18"/>
    <p:sldId id="273" r:id="rId19"/>
    <p:sldId id="274" r:id="rId20"/>
    <p:sldId id="291" r:id="rId21"/>
    <p:sldId id="293" r:id="rId22"/>
    <p:sldId id="294" r:id="rId23"/>
    <p:sldId id="270" r:id="rId24"/>
    <p:sldId id="276" r:id="rId25"/>
    <p:sldId id="278" r:id="rId26"/>
    <p:sldId id="279" r:id="rId27"/>
    <p:sldId id="277" r:id="rId28"/>
    <p:sldId id="280" r:id="rId29"/>
    <p:sldId id="282" r:id="rId30"/>
    <p:sldId id="281" r:id="rId31"/>
    <p:sldId id="283" r:id="rId32"/>
    <p:sldId id="284" r:id="rId33"/>
    <p:sldId id="285" r:id="rId34"/>
    <p:sldId id="286" r:id="rId35"/>
    <p:sldId id="287" r:id="rId36"/>
    <p:sldId id="288" r:id="rId37"/>
    <p:sldId id="289" r:id="rId38"/>
    <p:sldId id="29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0" d="100"/>
          <a:sy n="70" d="100"/>
        </p:scale>
        <p:origin x="7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311981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271917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279968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471100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530943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68060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48582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60788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787027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17-Aug-16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77612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17-Aug-16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36194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17-Aug-16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727926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17-Aug-16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45995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17-Aug-16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592905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17-Aug-16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355495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17-Aug-16</a:t>
            </a:fld>
            <a:endParaRPr lang="en-US" dirty="0"/>
          </a:p>
        </p:txBody>
      </p:sp>
    </p:spTree>
    <p:extLst>
      <p:ext uri="{BB962C8B-B14F-4D97-AF65-F5344CB8AC3E}">
        <p14:creationId xmlns:p14="http://schemas.microsoft.com/office/powerpoint/2010/main" val="13966061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AD347D-5ACD-4C99-B74B-A9C85AD731AF}" type="datetimeFigureOut">
              <a:rPr lang="en-US" smtClean="0"/>
              <a:t>17-Aug-16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95408386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Lst>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6241" y="1748668"/>
            <a:ext cx="9104186" cy="3463007"/>
          </a:xfrm>
        </p:spPr>
        <p:txBody>
          <a:bodyPr/>
          <a:lstStyle/>
          <a:p>
            <a:r>
              <a:rPr lang="en-US" sz="4800" b="1" dirty="0"/>
              <a:t>Dynamic Analysis of Horizontal Stabilizer and Vertical Fin</a:t>
            </a:r>
            <a:br>
              <a:rPr lang="en-US" sz="4800" dirty="0"/>
            </a:br>
            <a:r>
              <a:rPr lang="en-US" sz="4800" b="1" dirty="0"/>
              <a:t>Of Light Utility Helicopter (HAL LUH)</a:t>
            </a:r>
            <a:br>
              <a:rPr lang="en-US" sz="4800" dirty="0"/>
            </a:br>
            <a:endParaRPr lang="en-US" sz="4800" dirty="0"/>
          </a:p>
        </p:txBody>
      </p:sp>
      <p:sp>
        <p:nvSpPr>
          <p:cNvPr id="3" name="Subtitle 2"/>
          <p:cNvSpPr>
            <a:spLocks noGrp="1"/>
          </p:cNvSpPr>
          <p:nvPr>
            <p:ph type="subTitle" idx="1"/>
          </p:nvPr>
        </p:nvSpPr>
        <p:spPr>
          <a:xfrm>
            <a:off x="-213101" y="4380428"/>
            <a:ext cx="9692640" cy="2730138"/>
          </a:xfrm>
        </p:spPr>
        <p:txBody>
          <a:bodyPr>
            <a:noAutofit/>
          </a:bodyPr>
          <a:lstStyle/>
          <a:p>
            <a:r>
              <a:rPr lang="en-US" sz="2800" b="1" dirty="0"/>
              <a:t>Submitted by</a:t>
            </a:r>
            <a:br>
              <a:rPr lang="en-US" sz="2800" dirty="0"/>
            </a:br>
            <a:r>
              <a:rPr lang="en-US" sz="2800" b="1" dirty="0"/>
              <a:t>DHRUV HALDAR (RA1411002030128)</a:t>
            </a:r>
            <a:br>
              <a:rPr lang="en-US" sz="2800" dirty="0"/>
            </a:br>
            <a:r>
              <a:rPr lang="en-US" sz="2800" dirty="0"/>
              <a:t>Industrial Training – I (</a:t>
            </a:r>
            <a:r>
              <a:rPr lang="en-US" sz="2800" b="1" dirty="0"/>
              <a:t>ME1047</a:t>
            </a:r>
            <a:r>
              <a:rPr lang="en-US" sz="2800" dirty="0"/>
              <a:t>)</a:t>
            </a:r>
            <a:br>
              <a:rPr lang="en-US" sz="2800" dirty="0"/>
            </a:br>
            <a:r>
              <a:rPr lang="en-US" sz="2800" b="1" dirty="0"/>
              <a:t>Rotary Wing Research and Design Centre (RWR&amp;DC)</a:t>
            </a:r>
            <a:br>
              <a:rPr lang="en-US" sz="2800" dirty="0"/>
            </a:br>
            <a:r>
              <a:rPr lang="en-US" sz="2800" b="1" dirty="0"/>
              <a:t>Hindustan Aeronautics Limited, Bangalore, 560 017</a:t>
            </a:r>
            <a:br>
              <a:rPr lang="en-US" sz="2800" dirty="0"/>
            </a:br>
            <a:endParaRPr lang="en-US" sz="28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58279" y="-1"/>
            <a:ext cx="2385812" cy="1214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99537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083" y="335280"/>
            <a:ext cx="8596668" cy="1320800"/>
          </a:xfrm>
        </p:spPr>
        <p:txBody>
          <a:bodyPr/>
          <a:lstStyle/>
          <a:p>
            <a:pPr algn="ctr"/>
            <a:r>
              <a:rPr lang="en-US" dirty="0"/>
              <a:t>Cross-Section of HT</a:t>
            </a:r>
          </a:p>
        </p:txBody>
      </p:sp>
      <p:pic>
        <p:nvPicPr>
          <p:cNvPr id="4" name="Picture 3" descr="E:\intern2\FLUTTER\Capture.JPG"/>
          <p:cNvPicPr/>
          <p:nvPr/>
        </p:nvPicPr>
        <p:blipFill rotWithShape="1">
          <a:blip r:embed="rId2">
            <a:extLst>
              <a:ext uri="{28A0092B-C50C-407E-A947-70E740481C1C}">
                <a14:useLocalDpi xmlns:a14="http://schemas.microsoft.com/office/drawing/2010/main" val="0"/>
              </a:ext>
            </a:extLst>
          </a:blip>
          <a:srcRect l="6958" r="1111" b="7691"/>
          <a:stretch/>
        </p:blipFill>
        <p:spPr bwMode="auto">
          <a:xfrm>
            <a:off x="548640" y="1476103"/>
            <a:ext cx="8843554" cy="4741817"/>
          </a:xfrm>
          <a:prstGeom prst="rect">
            <a:avLst/>
          </a:prstGeom>
          <a:noFill/>
          <a:ln>
            <a:noFill/>
          </a:ln>
        </p:spPr>
      </p:pic>
    </p:spTree>
    <p:extLst>
      <p:ext uri="{BB962C8B-B14F-4D97-AF65-F5344CB8AC3E}">
        <p14:creationId xmlns:p14="http://schemas.microsoft.com/office/powerpoint/2010/main" val="360162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088" y="2791097"/>
            <a:ext cx="8596668" cy="1320800"/>
          </a:xfrm>
        </p:spPr>
        <p:txBody>
          <a:bodyPr>
            <a:normAutofit/>
          </a:bodyPr>
          <a:lstStyle/>
          <a:p>
            <a:pPr algn="ctr"/>
            <a:r>
              <a:rPr lang="en-US" sz="4400" dirty="0"/>
              <a:t>FE MODEL OF HT</a:t>
            </a:r>
          </a:p>
        </p:txBody>
      </p:sp>
    </p:spTree>
    <p:extLst>
      <p:ext uri="{BB962C8B-B14F-4D97-AF65-F5344CB8AC3E}">
        <p14:creationId xmlns:p14="http://schemas.microsoft.com/office/powerpoint/2010/main" val="2396581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halinternship\Dhruv Haldar\Completed\Horizontal Stabilizer\top view.JPG"/>
          <p:cNvPicPr/>
          <p:nvPr/>
        </p:nvPicPr>
        <p:blipFill>
          <a:blip r:embed="rId2"/>
          <a:srcRect l="38230" t="20861" r="17414" b="44205"/>
          <a:stretch>
            <a:fillRect/>
          </a:stretch>
        </p:blipFill>
        <p:spPr bwMode="auto">
          <a:xfrm>
            <a:off x="246259" y="98878"/>
            <a:ext cx="4495557" cy="2579007"/>
          </a:xfrm>
          <a:prstGeom prst="rect">
            <a:avLst/>
          </a:prstGeom>
          <a:noFill/>
          <a:ln w="9525">
            <a:noFill/>
            <a:miter lim="800000"/>
            <a:headEnd/>
            <a:tailEnd/>
          </a:ln>
        </p:spPr>
      </p:pic>
      <p:pic>
        <p:nvPicPr>
          <p:cNvPr id="5" name="Picture 4" descr="G:\halinternship\Dhruv Haldar\Completed\Horizontal Stabilizer\isometric projection.JPG"/>
          <p:cNvPicPr/>
          <p:nvPr/>
        </p:nvPicPr>
        <p:blipFill rotWithShape="1">
          <a:blip r:embed="rId3"/>
          <a:srcRect l="30862" t="14329" r="13943" b="39118"/>
          <a:stretch/>
        </p:blipFill>
        <p:spPr bwMode="auto">
          <a:xfrm>
            <a:off x="3997233" y="3265714"/>
            <a:ext cx="5055327" cy="3174276"/>
          </a:xfrm>
          <a:prstGeom prst="rect">
            <a:avLst/>
          </a:prstGeom>
          <a:noFill/>
          <a:ln w="9525">
            <a:noFill/>
            <a:miter lim="800000"/>
            <a:headEnd/>
            <a:tailEnd/>
          </a:ln>
        </p:spPr>
      </p:pic>
      <p:sp>
        <p:nvSpPr>
          <p:cNvPr id="7" name="TextBox 6"/>
          <p:cNvSpPr txBox="1"/>
          <p:nvPr/>
        </p:nvSpPr>
        <p:spPr>
          <a:xfrm>
            <a:off x="953587" y="2775690"/>
            <a:ext cx="2834640" cy="461665"/>
          </a:xfrm>
          <a:prstGeom prst="rect">
            <a:avLst/>
          </a:prstGeom>
          <a:noFill/>
        </p:spPr>
        <p:txBody>
          <a:bodyPr wrap="square" rtlCol="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TOP</a:t>
            </a:r>
            <a:r>
              <a:rPr lang="en-US" sz="2400" dirty="0"/>
              <a:t> </a:t>
            </a:r>
            <a:r>
              <a:rPr lang="en-US" sz="2400" dirty="0">
                <a:ln w="0"/>
                <a:solidFill>
                  <a:schemeClr val="accent1"/>
                </a:solidFill>
                <a:effectLst>
                  <a:outerShdw blurRad="38100" dist="25400" dir="5400000" algn="ctr" rotWithShape="0">
                    <a:srgbClr val="6E747A">
                      <a:alpha val="43000"/>
                    </a:srgbClr>
                  </a:outerShdw>
                </a:effectLst>
              </a:rPr>
              <a:t>VIEW</a:t>
            </a:r>
          </a:p>
        </p:txBody>
      </p:sp>
      <p:pic>
        <p:nvPicPr>
          <p:cNvPr id="6" name="Picture 5" descr="G:\halinternship\Dhruv Haldar\Completed\Horizontal Stabilizer\side view.JPG"/>
          <p:cNvPicPr/>
          <p:nvPr/>
        </p:nvPicPr>
        <p:blipFill rotWithShape="1">
          <a:blip r:embed="rId4"/>
          <a:srcRect l="37102" t="39114" r="25033" b="47166"/>
          <a:stretch/>
        </p:blipFill>
        <p:spPr bwMode="auto">
          <a:xfrm>
            <a:off x="4741816" y="613408"/>
            <a:ext cx="4807133" cy="1549945"/>
          </a:xfrm>
          <a:prstGeom prst="rect">
            <a:avLst/>
          </a:prstGeom>
          <a:noFill/>
          <a:ln w="9525">
            <a:noFill/>
            <a:miter lim="800000"/>
            <a:headEnd/>
            <a:tailEnd/>
          </a:ln>
        </p:spPr>
      </p:pic>
      <p:sp>
        <p:nvSpPr>
          <p:cNvPr id="8" name="TextBox 7"/>
          <p:cNvSpPr txBox="1"/>
          <p:nvPr/>
        </p:nvSpPr>
        <p:spPr>
          <a:xfrm>
            <a:off x="7145382" y="2677883"/>
            <a:ext cx="2103120" cy="461665"/>
          </a:xfrm>
          <a:prstGeom prst="rect">
            <a:avLst/>
          </a:prstGeom>
          <a:noFill/>
        </p:spPr>
        <p:txBody>
          <a:bodyPr wrap="square" rtlCol="0">
            <a:spAutoFit/>
          </a:bodyPr>
          <a:lstStyle/>
          <a:p>
            <a:r>
              <a:rPr lang="en-US" sz="2400" dirty="0">
                <a:ln w="0"/>
                <a:solidFill>
                  <a:schemeClr val="accent1"/>
                </a:solidFill>
                <a:effectLst>
                  <a:outerShdw blurRad="38100" dist="25400" dir="5400000" algn="ctr" rotWithShape="0">
                    <a:srgbClr val="6E747A">
                      <a:alpha val="43000"/>
                    </a:srgbClr>
                  </a:outerShdw>
                </a:effectLst>
              </a:rPr>
              <a:t>SIDE VIEW</a:t>
            </a:r>
          </a:p>
        </p:txBody>
      </p:sp>
      <p:sp>
        <p:nvSpPr>
          <p:cNvPr id="9" name="TextBox 8"/>
          <p:cNvSpPr txBox="1"/>
          <p:nvPr/>
        </p:nvSpPr>
        <p:spPr>
          <a:xfrm>
            <a:off x="796833" y="5133703"/>
            <a:ext cx="3331029" cy="461665"/>
          </a:xfrm>
          <a:prstGeom prst="rect">
            <a:avLst/>
          </a:prstGeom>
          <a:noFill/>
        </p:spPr>
        <p:txBody>
          <a:bodyPr wrap="square" rtlCol="0">
            <a:spAutoFit/>
          </a:bodyPr>
          <a:lstStyle/>
          <a:p>
            <a:r>
              <a:rPr lang="en-US" sz="2400" dirty="0">
                <a:ln w="0"/>
                <a:solidFill>
                  <a:schemeClr val="accent1"/>
                </a:solidFill>
                <a:effectLst>
                  <a:outerShdw blurRad="38100" dist="25400" dir="5400000" algn="ctr" rotWithShape="0">
                    <a:srgbClr val="6E747A">
                      <a:alpha val="43000"/>
                    </a:srgbClr>
                  </a:outerShdw>
                </a:effectLst>
              </a:rPr>
              <a:t>ISOMETRIC VIEW</a:t>
            </a:r>
          </a:p>
        </p:txBody>
      </p:sp>
    </p:spTree>
    <p:extLst>
      <p:ext uri="{BB962C8B-B14F-4D97-AF65-F5344CB8AC3E}">
        <p14:creationId xmlns:p14="http://schemas.microsoft.com/office/powerpoint/2010/main" val="38257496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Bending Mode= 23.61 Hz</a:t>
            </a:r>
          </a:p>
        </p:txBody>
      </p:sp>
      <p:pic>
        <p:nvPicPr>
          <p:cNvPr id="4" name="hort ben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31867" t="39313" r="27904" b="12138"/>
          <a:stretch/>
        </p:blipFill>
        <p:spPr>
          <a:xfrm>
            <a:off x="1252805" y="1629743"/>
            <a:ext cx="7445725" cy="4333736"/>
          </a:xfrm>
        </p:spPr>
      </p:pic>
    </p:spTree>
    <p:extLst>
      <p:ext uri="{BB962C8B-B14F-4D97-AF65-F5344CB8AC3E}">
        <p14:creationId xmlns:p14="http://schemas.microsoft.com/office/powerpoint/2010/main" val="35452480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Torsion Mode = 55.74 Hz</a:t>
            </a:r>
          </a:p>
        </p:txBody>
      </p:sp>
      <p:pic>
        <p:nvPicPr>
          <p:cNvPr id="4" name="hort to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28707" t="26414" r="25870"/>
          <a:stretch/>
        </p:blipFill>
        <p:spPr>
          <a:xfrm>
            <a:off x="1126409" y="1669775"/>
            <a:ext cx="7698517" cy="4359964"/>
          </a:xfrm>
        </p:spPr>
      </p:pic>
    </p:spTree>
    <p:extLst>
      <p:ext uri="{BB962C8B-B14F-4D97-AF65-F5344CB8AC3E}">
        <p14:creationId xmlns:p14="http://schemas.microsoft.com/office/powerpoint/2010/main" val="27422297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30" y="179473"/>
            <a:ext cx="9901646" cy="1320800"/>
          </a:xfrm>
        </p:spPr>
        <p:txBody>
          <a:bodyPr>
            <a:noAutofit/>
          </a:bodyPr>
          <a:lstStyle/>
          <a:p>
            <a:pPr algn="ctr"/>
            <a:r>
              <a:rPr lang="en-US" sz="4000" b="1" dirty="0"/>
              <a:t>DYNAMIC ANALYSIS: LUH VERTICAL FIN (VT)</a:t>
            </a:r>
            <a:br>
              <a:rPr lang="en-US" sz="4000" dirty="0"/>
            </a:br>
            <a:endParaRPr lang="en-US" sz="4000" dirty="0"/>
          </a:p>
        </p:txBody>
      </p:sp>
      <p:sp>
        <p:nvSpPr>
          <p:cNvPr id="3" name="Content Placeholder 2"/>
          <p:cNvSpPr>
            <a:spLocks noGrp="1"/>
          </p:cNvSpPr>
          <p:nvPr>
            <p:ph idx="1"/>
          </p:nvPr>
        </p:nvSpPr>
        <p:spPr/>
        <p:txBody>
          <a:bodyPr>
            <a:normAutofit/>
          </a:bodyPr>
          <a:lstStyle/>
          <a:p>
            <a:r>
              <a:rPr lang="en-US" sz="3200" b="1" dirty="0"/>
              <a:t>Method Used: FE method</a:t>
            </a:r>
            <a:endParaRPr lang="en-US" sz="3200" dirty="0"/>
          </a:p>
          <a:p>
            <a:r>
              <a:rPr lang="en-US" sz="3200" dirty="0"/>
              <a:t>The FE method was used to model the VT using ALTAIR HYPERMESH and the natural frequencies were obtained through modal analysis using NASTRAN.</a:t>
            </a:r>
          </a:p>
          <a:p>
            <a:endParaRPr lang="en-US" sz="3200" dirty="0"/>
          </a:p>
        </p:txBody>
      </p:sp>
    </p:spTree>
    <p:extLst>
      <p:ext uri="{BB962C8B-B14F-4D97-AF65-F5344CB8AC3E}">
        <p14:creationId xmlns:p14="http://schemas.microsoft.com/office/powerpoint/2010/main" val="5781556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9337"/>
            <a:ext cx="8596668" cy="1320800"/>
          </a:xfrm>
        </p:spPr>
        <p:txBody>
          <a:bodyPr/>
          <a:lstStyle/>
          <a:p>
            <a:pPr algn="ctr"/>
            <a:r>
              <a:rPr lang="en-US" dirty="0"/>
              <a:t>Vertical Fin (VT)</a:t>
            </a:r>
          </a:p>
        </p:txBody>
      </p:sp>
      <p:sp>
        <p:nvSpPr>
          <p:cNvPr id="3" name="Content Placeholder 2"/>
          <p:cNvSpPr>
            <a:spLocks noGrp="1"/>
          </p:cNvSpPr>
          <p:nvPr>
            <p:ph idx="1"/>
          </p:nvPr>
        </p:nvSpPr>
        <p:spPr>
          <a:xfrm>
            <a:off x="677334" y="984932"/>
            <a:ext cx="8596668" cy="3880773"/>
          </a:xfrm>
        </p:spPr>
        <p:txBody>
          <a:bodyPr>
            <a:noAutofit/>
          </a:bodyPr>
          <a:lstStyle/>
          <a:p>
            <a:r>
              <a:rPr lang="en-US" sz="2400" dirty="0"/>
              <a:t>The LUH Vertical Fin has a NACA0017 truncated airfoil profile </a:t>
            </a:r>
          </a:p>
          <a:p>
            <a:r>
              <a:rPr lang="en-US" sz="2400" dirty="0"/>
              <a:t>In addition to torsional motion, bending motion is included in the model and there is a phase shift between torsion and bending motion due to aerodynamic loads. </a:t>
            </a:r>
          </a:p>
          <a:p>
            <a:r>
              <a:rPr lang="en-US" sz="2400" dirty="0"/>
              <a:t>The first bending mode and the first torsion mode of LUH VT are given below.</a:t>
            </a:r>
          </a:p>
          <a:p>
            <a:r>
              <a:rPr lang="en-US" sz="3200" b="1" dirty="0"/>
              <a:t>The VT 1st Flap bending mode frequency = 19.00 Hz</a:t>
            </a:r>
          </a:p>
          <a:p>
            <a:r>
              <a:rPr lang="en-US" sz="3200" b="1" dirty="0"/>
              <a:t>The VT 1st Torsional mode frequency = 54.74 Hz</a:t>
            </a:r>
          </a:p>
          <a:p>
            <a:endParaRPr lang="en-US" sz="3200" b="1" dirty="0"/>
          </a:p>
        </p:txBody>
      </p:sp>
    </p:spTree>
    <p:extLst>
      <p:ext uri="{BB962C8B-B14F-4D97-AF65-F5344CB8AC3E}">
        <p14:creationId xmlns:p14="http://schemas.microsoft.com/office/powerpoint/2010/main" val="40842055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5745" y="152400"/>
            <a:ext cx="8596668" cy="644434"/>
          </a:xfrm>
        </p:spPr>
        <p:txBody>
          <a:bodyPr/>
          <a:lstStyle/>
          <a:p>
            <a:pPr algn="ctr"/>
            <a:r>
              <a:rPr lang="en-US" dirty="0"/>
              <a:t>FE Model of LUH VT</a:t>
            </a:r>
          </a:p>
        </p:txBody>
      </p:sp>
      <p:sp>
        <p:nvSpPr>
          <p:cNvPr id="6" name="Text Placeholder 5"/>
          <p:cNvSpPr>
            <a:spLocks noGrp="1"/>
          </p:cNvSpPr>
          <p:nvPr>
            <p:ph type="body" idx="1"/>
          </p:nvPr>
        </p:nvSpPr>
        <p:spPr>
          <a:xfrm>
            <a:off x="675302" y="880823"/>
            <a:ext cx="4185623" cy="576262"/>
          </a:xfrm>
        </p:spPr>
        <p:txBody>
          <a:bodyPr/>
          <a:lstStyle/>
          <a:p>
            <a:pPr algn="ctr"/>
            <a:r>
              <a:rPr lang="en-US" dirty="0">
                <a:ln w="0"/>
                <a:solidFill>
                  <a:schemeClr val="accent1"/>
                </a:solidFill>
                <a:effectLst>
                  <a:outerShdw blurRad="38100" dist="25400" dir="5400000" algn="ctr" rotWithShape="0">
                    <a:srgbClr val="6E747A">
                      <a:alpha val="43000"/>
                    </a:srgbClr>
                  </a:outerShdw>
                </a:effectLst>
              </a:rPr>
              <a:t>Original Geometry</a:t>
            </a:r>
          </a:p>
        </p:txBody>
      </p:sp>
      <p:sp>
        <p:nvSpPr>
          <p:cNvPr id="8" name="Text Placeholder 7"/>
          <p:cNvSpPr>
            <a:spLocks noGrp="1"/>
          </p:cNvSpPr>
          <p:nvPr>
            <p:ph type="body" sz="quarter" idx="3"/>
          </p:nvPr>
        </p:nvSpPr>
        <p:spPr>
          <a:xfrm>
            <a:off x="5088247" y="1069658"/>
            <a:ext cx="4185618" cy="576262"/>
          </a:xfrm>
        </p:spPr>
        <p:txBody>
          <a:bodyPr/>
          <a:lstStyle/>
          <a:p>
            <a:pPr algn="ctr"/>
            <a:r>
              <a:rPr lang="en-US" sz="1800" dirty="0">
                <a:ln w="0"/>
                <a:solidFill>
                  <a:schemeClr val="accent1"/>
                </a:solidFill>
                <a:effectLst>
                  <a:outerShdw blurRad="38100" dist="25400" dir="5400000" algn="ctr" rotWithShape="0">
                    <a:srgbClr val="6E747A">
                      <a:alpha val="43000"/>
                    </a:srgbClr>
                  </a:outerShdw>
                </a:effectLst>
              </a:rPr>
              <a:t>CORRECTED AND MESHED GEOMETRY WITH ASSIGNED MASS (CONM2)</a:t>
            </a:r>
          </a:p>
        </p:txBody>
      </p:sp>
      <p:pic>
        <p:nvPicPr>
          <p:cNvPr id="10" name="Content Placeholder 9" descr="E:\halinternship\Dhruv Haldar\At work\vertical fin\orig.bmp"/>
          <p:cNvPicPr>
            <a:picLocks noGrp="1"/>
          </p:cNvPicPr>
          <p:nvPr>
            <p:ph sz="half" idx="2"/>
          </p:nvPr>
        </p:nvPicPr>
        <p:blipFill rotWithShape="1">
          <a:blip r:embed="rId2"/>
          <a:srcRect l="42322" t="15079" r="25054" b="35847"/>
          <a:stretch/>
        </p:blipFill>
        <p:spPr bwMode="auto">
          <a:xfrm>
            <a:off x="675302" y="1645920"/>
            <a:ext cx="3988140" cy="4990011"/>
          </a:xfrm>
          <a:prstGeom prst="rect">
            <a:avLst/>
          </a:prstGeom>
          <a:noFill/>
          <a:ln w="9525">
            <a:noFill/>
            <a:miter lim="800000"/>
            <a:headEnd/>
            <a:tailEnd/>
          </a:ln>
        </p:spPr>
      </p:pic>
      <p:pic>
        <p:nvPicPr>
          <p:cNvPr id="11" name="Content Placeholder 10" descr="E:\halinternship\Dhruv Haldar\At work\vertical fin\asd.bmp"/>
          <p:cNvPicPr>
            <a:picLocks noGrp="1"/>
          </p:cNvPicPr>
          <p:nvPr>
            <p:ph sz="quarter" idx="4"/>
          </p:nvPr>
        </p:nvPicPr>
        <p:blipFill rotWithShape="1">
          <a:blip r:embed="rId3"/>
          <a:srcRect l="56953" t="14815" r="23595" b="36243"/>
          <a:stretch/>
        </p:blipFill>
        <p:spPr bwMode="auto">
          <a:xfrm>
            <a:off x="5284694" y="1918744"/>
            <a:ext cx="3294530" cy="4834025"/>
          </a:xfrm>
          <a:prstGeom prst="rect">
            <a:avLst/>
          </a:prstGeom>
          <a:noFill/>
          <a:ln w="9525">
            <a:noFill/>
            <a:miter lim="800000"/>
            <a:headEnd/>
            <a:tailEnd/>
          </a:ln>
        </p:spPr>
      </p:pic>
    </p:spTree>
    <p:extLst>
      <p:ext uri="{BB962C8B-B14F-4D97-AF65-F5344CB8AC3E}">
        <p14:creationId xmlns:p14="http://schemas.microsoft.com/office/powerpoint/2010/main" val="27227638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Bending Mode= 39.32 Hz</a:t>
            </a:r>
          </a:p>
        </p:txBody>
      </p:sp>
      <p:pic>
        <p:nvPicPr>
          <p:cNvPr id="4" name="vert ben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32968" t="20241" r="17237" b="15375"/>
          <a:stretch/>
        </p:blipFill>
        <p:spPr>
          <a:xfrm>
            <a:off x="735234" y="1480666"/>
            <a:ext cx="8480868" cy="3833457"/>
          </a:xfrm>
        </p:spPr>
      </p:pic>
    </p:spTree>
    <p:extLst>
      <p:ext uri="{BB962C8B-B14F-4D97-AF65-F5344CB8AC3E}">
        <p14:creationId xmlns:p14="http://schemas.microsoft.com/office/powerpoint/2010/main" val="3503613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Torsion Mode = 60.15 Hz</a:t>
            </a:r>
          </a:p>
        </p:txBody>
      </p:sp>
      <p:pic>
        <p:nvPicPr>
          <p:cNvPr id="4" name="vert tor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33584" t="21123" r="17239" b="16698"/>
          <a:stretch/>
        </p:blipFill>
        <p:spPr>
          <a:xfrm>
            <a:off x="823108" y="1603513"/>
            <a:ext cx="8069101" cy="3566595"/>
          </a:xfrm>
        </p:spPr>
      </p:pic>
    </p:spTree>
    <p:extLst>
      <p:ext uri="{BB962C8B-B14F-4D97-AF65-F5344CB8AC3E}">
        <p14:creationId xmlns:p14="http://schemas.microsoft.com/office/powerpoint/2010/main" val="2013407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894" y="126274"/>
            <a:ext cx="8596668" cy="1320800"/>
          </a:xfrm>
        </p:spPr>
        <p:txBody>
          <a:bodyPr>
            <a:normAutofit/>
          </a:bodyPr>
          <a:lstStyle/>
          <a:p>
            <a:pPr algn="ctr"/>
            <a:r>
              <a:rPr lang="en-US" sz="4800" b="1" dirty="0"/>
              <a:t>CONTENTS</a:t>
            </a:r>
          </a:p>
        </p:txBody>
      </p:sp>
      <p:sp>
        <p:nvSpPr>
          <p:cNvPr id="3" name="Content Placeholder 2"/>
          <p:cNvSpPr>
            <a:spLocks noGrp="1"/>
          </p:cNvSpPr>
          <p:nvPr>
            <p:ph idx="1"/>
          </p:nvPr>
        </p:nvSpPr>
        <p:spPr>
          <a:xfrm>
            <a:off x="703460" y="1050246"/>
            <a:ext cx="8596668" cy="4919480"/>
          </a:xfrm>
        </p:spPr>
        <p:txBody>
          <a:bodyPr>
            <a:noAutofit/>
          </a:bodyPr>
          <a:lstStyle/>
          <a:p>
            <a:r>
              <a:rPr lang="en-US" sz="2400" dirty="0"/>
              <a:t>Introduction</a:t>
            </a:r>
          </a:p>
          <a:p>
            <a:r>
              <a:rPr lang="en-US" sz="2400" dirty="0"/>
              <a:t>Dynamic analysis of LUH Horizontal Stabilizer</a:t>
            </a:r>
          </a:p>
          <a:p>
            <a:r>
              <a:rPr lang="en-US" sz="2400" dirty="0"/>
              <a:t>Dynamic Analysis of LUH Vertical Fin</a:t>
            </a:r>
          </a:p>
          <a:p>
            <a:r>
              <a:rPr lang="en-US" sz="2400" dirty="0"/>
              <a:t>MATLAB code for plotting Time Response Curve</a:t>
            </a:r>
          </a:p>
          <a:p>
            <a:r>
              <a:rPr lang="en-US" sz="2400" dirty="0"/>
              <a:t>MATLAB code for finding out Natural Frequency</a:t>
            </a:r>
          </a:p>
          <a:p>
            <a:r>
              <a:rPr lang="en-US" sz="2400" dirty="0"/>
              <a:t>Cheetah</a:t>
            </a:r>
          </a:p>
          <a:p>
            <a:r>
              <a:rPr lang="en-US" sz="2400" dirty="0"/>
              <a:t>Chetak</a:t>
            </a:r>
          </a:p>
          <a:p>
            <a:r>
              <a:rPr lang="en-US" sz="2400" dirty="0"/>
              <a:t>Alouette III Transmission Engine</a:t>
            </a:r>
          </a:p>
          <a:p>
            <a:r>
              <a:rPr lang="en-US" sz="2400" dirty="0"/>
              <a:t>Turbomeca Engine (Turboshaft Engine) </a:t>
            </a:r>
          </a:p>
        </p:txBody>
      </p:sp>
    </p:spTree>
    <p:extLst>
      <p:ext uri="{BB962C8B-B14F-4D97-AF65-F5344CB8AC3E}">
        <p14:creationId xmlns:p14="http://schemas.microsoft.com/office/powerpoint/2010/main" val="37085914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307" y="251792"/>
            <a:ext cx="8596668" cy="1320800"/>
          </a:xfrm>
        </p:spPr>
        <p:txBody>
          <a:bodyPr>
            <a:normAutofit fontScale="90000"/>
          </a:bodyPr>
          <a:lstStyle/>
          <a:p>
            <a:pPr algn="ctr"/>
            <a:r>
              <a:rPr lang="en-US" b="1" dirty="0"/>
              <a:t>DYNAMIC ANALYSIS: LUH EQUIPMENT PANEL (ET)</a:t>
            </a:r>
            <a:br>
              <a:rPr lang="en-US" dirty="0"/>
            </a:br>
            <a:endParaRPr lang="en-US" dirty="0"/>
          </a:p>
        </p:txBody>
      </p:sp>
      <p:sp>
        <p:nvSpPr>
          <p:cNvPr id="3" name="Content Placeholder 2"/>
          <p:cNvSpPr>
            <a:spLocks noGrp="1"/>
          </p:cNvSpPr>
          <p:nvPr>
            <p:ph idx="1"/>
          </p:nvPr>
        </p:nvSpPr>
        <p:spPr>
          <a:xfrm>
            <a:off x="677334" y="5420139"/>
            <a:ext cx="8596668" cy="621223"/>
          </a:xfrm>
        </p:spPr>
        <p:txBody>
          <a:bodyPr>
            <a:normAutofit/>
          </a:bodyPr>
          <a:lstStyle/>
          <a:p>
            <a:pPr algn="ctr"/>
            <a:r>
              <a:rPr lang="en-US" sz="2400" dirty="0"/>
              <a:t>FE Model of LUH ET</a:t>
            </a:r>
          </a:p>
        </p:txBody>
      </p:sp>
      <p:pic>
        <p:nvPicPr>
          <p:cNvPr id="1026" name="Picture 2" descr="f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61" y="1365457"/>
            <a:ext cx="9201614" cy="348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9353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Bending Mode= 13.35 Hz</a:t>
            </a:r>
          </a:p>
        </p:txBody>
      </p:sp>
      <p:pic>
        <p:nvPicPr>
          <p:cNvPr id="5" name="eqpt ben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1694" t="33030" r="40053"/>
          <a:stretch/>
        </p:blipFill>
        <p:spPr>
          <a:xfrm>
            <a:off x="940381" y="1630683"/>
            <a:ext cx="8070574" cy="3915765"/>
          </a:xfrm>
        </p:spPr>
      </p:pic>
    </p:spTree>
    <p:extLst>
      <p:ext uri="{BB962C8B-B14F-4D97-AF65-F5344CB8AC3E}">
        <p14:creationId xmlns:p14="http://schemas.microsoft.com/office/powerpoint/2010/main" val="27558216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Torsion Mode= 17.32 Hz</a:t>
            </a:r>
          </a:p>
        </p:txBody>
      </p:sp>
      <p:pic>
        <p:nvPicPr>
          <p:cNvPr id="5" name="eqpt to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2772" t="34353" r="38975" b="12288"/>
          <a:stretch/>
        </p:blipFill>
        <p:spPr>
          <a:xfrm>
            <a:off x="702041" y="1930400"/>
            <a:ext cx="8547253" cy="3304209"/>
          </a:xfrm>
        </p:spPr>
      </p:pic>
    </p:spTree>
    <p:extLst>
      <p:ext uri="{BB962C8B-B14F-4D97-AF65-F5344CB8AC3E}">
        <p14:creationId xmlns:p14="http://schemas.microsoft.com/office/powerpoint/2010/main" val="19075073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1960"/>
            <a:ext cx="8596668" cy="1320800"/>
          </a:xfrm>
        </p:spPr>
        <p:txBody>
          <a:bodyPr/>
          <a:lstStyle/>
          <a:p>
            <a:pPr algn="ctr"/>
            <a:r>
              <a:rPr lang="en-US" dirty="0"/>
              <a:t>Procedure for creation of FE Model:</a:t>
            </a:r>
            <a:br>
              <a:rPr lang="en-US" dirty="0"/>
            </a:br>
            <a:endParaRPr lang="en-US" dirty="0"/>
          </a:p>
        </p:txBody>
      </p:sp>
      <p:sp>
        <p:nvSpPr>
          <p:cNvPr id="3" name="Content Placeholder 2"/>
          <p:cNvSpPr>
            <a:spLocks noGrp="1"/>
          </p:cNvSpPr>
          <p:nvPr>
            <p:ph idx="1"/>
          </p:nvPr>
        </p:nvSpPr>
        <p:spPr>
          <a:xfrm>
            <a:off x="677334" y="1128623"/>
            <a:ext cx="8596668" cy="5441994"/>
          </a:xfrm>
        </p:spPr>
        <p:txBody>
          <a:bodyPr>
            <a:noAutofit/>
          </a:bodyPr>
          <a:lstStyle/>
          <a:p>
            <a:pPr marL="400050" indent="-400050">
              <a:buFont typeface="+mj-lt"/>
              <a:buAutoNum type="romanUcPeriod"/>
            </a:pPr>
            <a:r>
              <a:rPr lang="en-US" sz="2400" dirty="0"/>
              <a:t>Obtained Original Geometry (CAD Parasolid File of extension .x_t)</a:t>
            </a:r>
          </a:p>
          <a:p>
            <a:pPr marL="400050" indent="-400050">
              <a:buFont typeface="+mj-lt"/>
              <a:buAutoNum type="romanUcPeriod"/>
            </a:pPr>
            <a:r>
              <a:rPr lang="en-US" sz="2400" dirty="0"/>
              <a:t>Geometry Cleanup: Removal of Red Lines- Free edges (only corrected where required)</a:t>
            </a:r>
          </a:p>
          <a:p>
            <a:pPr marL="400050" indent="-400050">
              <a:buFont typeface="+mj-lt"/>
              <a:buAutoNum type="romanUcPeriod"/>
            </a:pPr>
            <a:r>
              <a:rPr lang="en-US" sz="2400" dirty="0"/>
              <a:t>Removal of Yellow Lines-Surfaces which are shared by 3 or more surfaces</a:t>
            </a:r>
          </a:p>
          <a:p>
            <a:pPr marL="400050" indent="-400050">
              <a:buFont typeface="+mj-lt"/>
              <a:buAutoNum type="romanUcPeriod"/>
            </a:pPr>
            <a:r>
              <a:rPr lang="en-US" sz="2400" dirty="0"/>
              <a:t>Green Lines –Required lines / Shared edges</a:t>
            </a:r>
          </a:p>
          <a:p>
            <a:pPr marL="400050" indent="-400050">
              <a:buFont typeface="+mj-lt"/>
              <a:buAutoNum type="romanUcPeriod"/>
            </a:pPr>
            <a:r>
              <a:rPr lang="en-US" sz="2400" dirty="0"/>
              <a:t>Creation of nodes at the area which is to be attached to the Tail Boom</a:t>
            </a:r>
          </a:p>
          <a:p>
            <a:pPr marL="400050" indent="-400050">
              <a:buFont typeface="+mj-lt"/>
              <a:buAutoNum type="romanUcPeriod"/>
            </a:pPr>
            <a:r>
              <a:rPr lang="en-US" sz="2400" dirty="0"/>
              <a:t>Meshing: Command AUTOMESH used surface-by-surface</a:t>
            </a:r>
          </a:p>
          <a:p>
            <a:pPr marL="400050" indent="-400050">
              <a:buFont typeface="+mj-lt"/>
              <a:buAutoNum type="romanUcPeriod"/>
            </a:pPr>
            <a:endParaRPr lang="en-US" sz="2400" dirty="0"/>
          </a:p>
        </p:txBody>
      </p:sp>
    </p:spTree>
    <p:extLst>
      <p:ext uri="{BB962C8B-B14F-4D97-AF65-F5344CB8AC3E}">
        <p14:creationId xmlns:p14="http://schemas.microsoft.com/office/powerpoint/2010/main" val="28275570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191589"/>
            <a:ext cx="9809579" cy="1320800"/>
          </a:xfrm>
        </p:spPr>
        <p:txBody>
          <a:bodyPr>
            <a:normAutofit fontScale="90000"/>
          </a:bodyPr>
          <a:lstStyle/>
          <a:p>
            <a:pPr algn="ctr"/>
            <a:r>
              <a:rPr lang="en-US" dirty="0"/>
              <a:t>MATLAB code for finding out Natural Frequency</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6389" y="979715"/>
                <a:ext cx="9392194" cy="5564777"/>
              </a:xfrm>
            </p:spPr>
            <p:txBody>
              <a:bodyPr>
                <a:normAutofit lnSpcReduction="10000"/>
              </a:bodyPr>
              <a:lstStyle/>
              <a:p>
                <a:r>
                  <a:rPr lang="en-US" sz="2600" dirty="0"/>
                  <a:t>Natural Frequency as obtained by Free Dynamic Analysis is given by: </a:t>
                </a:r>
              </a:p>
              <a:p>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𝜔</m:t>
                        </m:r>
                      </m:e>
                      <m:sub>
                        <m:r>
                          <a:rPr lang="en-US" sz="2600" i="1">
                            <a:latin typeface="Cambria Math" panose="02040503050406030204" pitchFamily="18" charset="0"/>
                          </a:rPr>
                          <m:t>𝑛</m:t>
                        </m:r>
                      </m:sub>
                    </m:sSub>
                    <m:r>
                      <a:rPr lang="en-US" sz="2600" i="1">
                        <a:latin typeface="Cambria Math" panose="02040503050406030204" pitchFamily="18" charset="0"/>
                      </a:rPr>
                      <m:t>=</m:t>
                    </m:r>
                    <m:rad>
                      <m:radPr>
                        <m:degHide m:val="on"/>
                        <m:ctrlPr>
                          <a:rPr lang="en-US" sz="2600" i="1">
                            <a:latin typeface="Cambria Math" panose="02040503050406030204" pitchFamily="18" charset="0"/>
                          </a:rPr>
                        </m:ctrlPr>
                      </m:radPr>
                      <m:deg/>
                      <m:e>
                        <m:f>
                          <m:fPr>
                            <m:ctrlPr>
                              <a:rPr lang="en-US" sz="2600" i="1">
                                <a:latin typeface="Cambria Math" panose="02040503050406030204" pitchFamily="18" charset="0"/>
                              </a:rPr>
                            </m:ctrlPr>
                          </m:fPr>
                          <m:num>
                            <m:r>
                              <a:rPr lang="en-US" sz="2600" i="1">
                                <a:latin typeface="Cambria Math" panose="02040503050406030204" pitchFamily="18" charset="0"/>
                              </a:rPr>
                              <m:t>𝑘</m:t>
                            </m:r>
                          </m:num>
                          <m:den>
                            <m:r>
                              <a:rPr lang="en-US" sz="2600" i="1">
                                <a:latin typeface="Cambria Math" panose="02040503050406030204" pitchFamily="18" charset="0"/>
                              </a:rPr>
                              <m:t>𝑚</m:t>
                            </m:r>
                          </m:den>
                        </m:f>
                      </m:e>
                    </m:rad>
                  </m:oMath>
                </a14:m>
                <a:endParaRPr lang="en-US" sz="2600" dirty="0"/>
              </a:p>
              <a:p>
                <a:pPr marL="0" indent="0">
                  <a:buNone/>
                </a:pPr>
                <a:endParaRPr lang="en-US" sz="2600" dirty="0"/>
              </a:p>
              <a:p>
                <a:r>
                  <a:rPr lang="en-US" sz="2600" dirty="0"/>
                  <a:t>Where k  = Stiffness (in N/m)</a:t>
                </a:r>
              </a:p>
              <a:p>
                <a:pPr marL="0" indent="0">
                  <a:buNone/>
                </a:pPr>
                <a:r>
                  <a:rPr lang="en-US" sz="2600" dirty="0"/>
                  <a:t>             m = Mass of Material (in kg)</a:t>
                </a:r>
              </a:p>
              <a:p>
                <a:pPr marL="0" indent="0">
                  <a:buNone/>
                </a:pPr>
                <a:r>
                  <a:rPr lang="en-US" sz="2600" dirty="0"/>
                  <a:t> </a:t>
                </a:r>
              </a:p>
              <a:p>
                <a:r>
                  <a:rPr lang="en-US" sz="2600" dirty="0"/>
                  <a:t>Created two files natfreq.m and </a:t>
                </a:r>
                <a:r>
                  <a:rPr lang="en-US" sz="2600" dirty="0" err="1"/>
                  <a:t>matlist.m</a:t>
                </a:r>
                <a:r>
                  <a:rPr lang="en-US" sz="2600" dirty="0"/>
                  <a:t>. natfreq.m file contains the MATLAB code and </a:t>
                </a:r>
                <a:r>
                  <a:rPr lang="en-US" sz="2600" dirty="0" err="1"/>
                  <a:t>matlist.m</a:t>
                </a:r>
                <a:r>
                  <a:rPr lang="en-US" sz="2600" dirty="0"/>
                  <a:t> contains the function </a:t>
                </a:r>
                <a:r>
                  <a:rPr lang="en-US" sz="2600" dirty="0" err="1"/>
                  <a:t>matlist</a:t>
                </a:r>
                <a:r>
                  <a:rPr lang="en-US" sz="2600" dirty="0"/>
                  <a:t>() which consists of the values of Young’s Modulus of different types of Materials.</a:t>
                </a:r>
              </a:p>
              <a:p>
                <a:endParaRPr lang="en-US" sz="26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6389" y="979715"/>
                <a:ext cx="9392194" cy="5564777"/>
              </a:xfrm>
              <a:blipFill>
                <a:blip r:embed="rId2"/>
                <a:stretch>
                  <a:fillRect l="-649" t="-1862" r="-195"/>
                </a:stretch>
              </a:blipFill>
            </p:spPr>
            <p:txBody>
              <a:bodyPr/>
              <a:lstStyle/>
              <a:p>
                <a:r>
                  <a:rPr lang="en-US">
                    <a:noFill/>
                  </a:rPr>
                  <a:t> </a:t>
                </a:r>
              </a:p>
            </p:txBody>
          </p:sp>
        </mc:Fallback>
      </mc:AlternateContent>
    </p:spTree>
    <p:extLst>
      <p:ext uri="{BB962C8B-B14F-4D97-AF65-F5344CB8AC3E}">
        <p14:creationId xmlns:p14="http://schemas.microsoft.com/office/powerpoint/2010/main" val="17001496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0777"/>
            <a:ext cx="8596668" cy="1320800"/>
          </a:xfrm>
        </p:spPr>
        <p:txBody>
          <a:bodyPr/>
          <a:lstStyle/>
          <a:p>
            <a:r>
              <a:rPr lang="en-US" dirty="0"/>
              <a:t>natfreq.m</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152" t="10285" r="27986" b="10286"/>
          <a:stretch/>
        </p:blipFill>
        <p:spPr>
          <a:xfrm>
            <a:off x="677334" y="1270000"/>
            <a:ext cx="7667898" cy="5447212"/>
          </a:xfrm>
        </p:spPr>
      </p:pic>
    </p:spTree>
    <p:extLst>
      <p:ext uri="{BB962C8B-B14F-4D97-AF65-F5344CB8AC3E}">
        <p14:creationId xmlns:p14="http://schemas.microsoft.com/office/powerpoint/2010/main" val="26419172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145" y="113211"/>
            <a:ext cx="8596668" cy="1320800"/>
          </a:xfrm>
        </p:spPr>
        <p:txBody>
          <a:bodyPr/>
          <a:lstStyle/>
          <a:p>
            <a:r>
              <a:rPr lang="en-US" dirty="0"/>
              <a:t>natfreq.m </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00" t="9147" r="44286" b="32348"/>
          <a:stretch/>
        </p:blipFill>
        <p:spPr>
          <a:xfrm>
            <a:off x="638145" y="1031965"/>
            <a:ext cx="7604518" cy="5354557"/>
          </a:xfrm>
        </p:spPr>
      </p:pic>
    </p:spTree>
    <p:extLst>
      <p:ext uri="{BB962C8B-B14F-4D97-AF65-F5344CB8AC3E}">
        <p14:creationId xmlns:p14="http://schemas.microsoft.com/office/powerpoint/2010/main" val="28660382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831" y="139337"/>
            <a:ext cx="8596668" cy="709749"/>
          </a:xfrm>
        </p:spPr>
        <p:txBody>
          <a:bodyPr/>
          <a:lstStyle/>
          <a:p>
            <a:pPr algn="ctr"/>
            <a:r>
              <a:rPr lang="en-US" dirty="0"/>
              <a:t>Material Library</a:t>
            </a:r>
          </a:p>
        </p:txBody>
      </p:sp>
      <p:pic>
        <p:nvPicPr>
          <p:cNvPr id="4" name="Content Placeholder 3"/>
          <p:cNvPicPr>
            <a:picLocks noGrp="1" noChangeAspect="1"/>
          </p:cNvPicPr>
          <p:nvPr>
            <p:ph idx="1"/>
          </p:nvPr>
        </p:nvPicPr>
        <p:blipFill rotWithShape="1">
          <a:blip r:embed="rId2"/>
          <a:srcRect l="9745" t="19809" r="52559" b="28001"/>
          <a:stretch/>
        </p:blipFill>
        <p:spPr>
          <a:xfrm>
            <a:off x="572831" y="1018903"/>
            <a:ext cx="6283233" cy="4890926"/>
          </a:xfrm>
          <a:prstGeom prst="rect">
            <a:avLst/>
          </a:prstGeom>
        </p:spPr>
      </p:pic>
    </p:spTree>
    <p:extLst>
      <p:ext uri="{BB962C8B-B14F-4D97-AF65-F5344CB8AC3E}">
        <p14:creationId xmlns:p14="http://schemas.microsoft.com/office/powerpoint/2010/main" val="25145663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4" y="230777"/>
            <a:ext cx="2379375" cy="1320800"/>
          </a:xfrm>
        </p:spPr>
        <p:txBody>
          <a:bodyPr>
            <a:normAutofit fontScale="90000"/>
          </a:bodyPr>
          <a:lstStyle/>
          <a:p>
            <a:r>
              <a:rPr lang="en-US" dirty="0"/>
              <a:t>MATLAB code for finding out </a:t>
            </a:r>
            <a:r>
              <a:rPr lang="en-US"/>
              <a:t>Time Response Curve</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0668" t="12571" r="39918" b="7619"/>
          <a:stretch/>
        </p:blipFill>
        <p:spPr>
          <a:xfrm>
            <a:off x="2599510" y="230777"/>
            <a:ext cx="5831796" cy="6326777"/>
          </a:xfrm>
        </p:spPr>
      </p:pic>
    </p:spTree>
    <p:extLst>
      <p:ext uri="{BB962C8B-B14F-4D97-AF65-F5344CB8AC3E}">
        <p14:creationId xmlns:p14="http://schemas.microsoft.com/office/powerpoint/2010/main" val="42255868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4" y="230777"/>
            <a:ext cx="2379375" cy="1320800"/>
          </a:xfrm>
        </p:spPr>
        <p:txBody>
          <a:bodyPr>
            <a:normAutofit fontScale="90000"/>
          </a:bodyPr>
          <a:lstStyle/>
          <a:p>
            <a:r>
              <a:rPr lang="en-US" dirty="0"/>
              <a:t>MATLAB code for finding out Time Response Curve</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21954" t="10475" r="42706" b="37334"/>
          <a:stretch/>
        </p:blipFill>
        <p:spPr>
          <a:xfrm>
            <a:off x="2507442" y="374468"/>
            <a:ext cx="6833207" cy="5673634"/>
          </a:xfrm>
          <a:prstGeom prst="rect">
            <a:avLst/>
          </a:prstGeom>
        </p:spPr>
      </p:pic>
    </p:spTree>
    <p:extLst>
      <p:ext uri="{BB962C8B-B14F-4D97-AF65-F5344CB8AC3E}">
        <p14:creationId xmlns:p14="http://schemas.microsoft.com/office/powerpoint/2010/main" val="36471973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lum bright="70000" contrast="-70000"/>
          </a:blip>
          <a:srcRect r="11496"/>
          <a:stretch/>
        </p:blipFill>
        <p:spPr>
          <a:xfrm>
            <a:off x="614368" y="2215709"/>
            <a:ext cx="8632338" cy="3429000"/>
          </a:xfrm>
          <a:prstGeom prst="rect">
            <a:avLst/>
          </a:prstGeom>
        </p:spPr>
      </p:pic>
      <p:sp>
        <p:nvSpPr>
          <p:cNvPr id="3" name="Content Placeholder 2"/>
          <p:cNvSpPr>
            <a:spLocks noGrp="1"/>
          </p:cNvSpPr>
          <p:nvPr>
            <p:ph idx="1"/>
          </p:nvPr>
        </p:nvSpPr>
        <p:spPr>
          <a:xfrm>
            <a:off x="650038" y="1831535"/>
            <a:ext cx="8596668" cy="4581405"/>
          </a:xfrm>
        </p:spPr>
        <p:txBody>
          <a:bodyPr>
            <a:normAutofit fontScale="92500" lnSpcReduction="20000"/>
          </a:bodyPr>
          <a:lstStyle/>
          <a:p>
            <a:r>
              <a:rPr lang="en-US" dirty="0"/>
              <a:t>Hindustan Aeronautics Limited is an Indian state-owned aerospace and defence company based in Bangalore, Karnataka. It is governed under the management of the Indian Ministry of Defence.</a:t>
            </a:r>
          </a:p>
          <a:p>
            <a:r>
              <a:rPr lang="en-US" dirty="0"/>
              <a:t>The government-owned corporation is primarily involved in the operations of the aerospace industry. These include manufacturing and assembly of aircraft, navigation and related communication equipment and airports operation.</a:t>
            </a:r>
          </a:p>
          <a:p>
            <a:r>
              <a:rPr lang="en-US" dirty="0"/>
              <a:t>Hindustan Aeronautics has a long history of collaboration with several other international and domestic aerospace agencies such as Airbus, Boeing, Lockheed Martin, Sukhoi Aviation Corporation the Indian Aeronautical Development Agency and the Indian Space Research Organisation.</a:t>
            </a:r>
          </a:p>
          <a:p>
            <a:r>
              <a:rPr lang="en-US" dirty="0"/>
              <a:t>HAL Aerospace Museum is India's first aerospace museum located at Hindustan Aeronautics Limited premises, in Bangalore. Established in 2001, the Museum is part of the HAL Heritage Centre and Aero Space Museum, and showcases the growth of the Indian aviation industry and HAL for six decades.</a:t>
            </a:r>
          </a:p>
          <a:p>
            <a:r>
              <a:rPr lang="en-US" dirty="0"/>
              <a:t>HAL built the first military aircraft in South Asia. It is currently involved in the design, fabrication and assembly of aircraft, jet engines, helicopters and their spare parts. It has several facilities spread across India. The locations where the manufacturing plants are operated by HAL include Nasik, Korwa, Kanpur, Koraput, Lucknow, Bangalore and Hyderabad.</a:t>
            </a:r>
          </a:p>
          <a:p>
            <a:endParaRPr lang="en-US" dirty="0"/>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299627" y="109180"/>
            <a:ext cx="2385812" cy="1214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2391646" y="1000862"/>
            <a:ext cx="5113452" cy="646331"/>
          </a:xfrm>
          <a:prstGeom prst="rect">
            <a:avLst/>
          </a:prstGeom>
        </p:spPr>
        <p:txBody>
          <a:bodyPr wrap="none">
            <a:spAutoFit/>
          </a:bodyPr>
          <a:lstStyle/>
          <a:p>
            <a:pPr algn="ctr"/>
            <a:r>
              <a:rPr lang="en-US" sz="3600" dirty="0">
                <a:ln w="0"/>
                <a:solidFill>
                  <a:schemeClr val="accent1"/>
                </a:solidFill>
                <a:effectLst>
                  <a:outerShdw blurRad="38100" dist="38100" dir="2700000" algn="tl">
                    <a:srgbClr val="000000">
                      <a:alpha val="43137"/>
                    </a:srgbClr>
                  </a:outerShdw>
                </a:effectLst>
              </a:rPr>
              <a:t>COMPANY</a:t>
            </a:r>
            <a:r>
              <a:rPr lang="en-US" sz="3600" dirty="0">
                <a:ln w="0"/>
                <a:solidFill>
                  <a:schemeClr val="accent1"/>
                </a:solidFill>
                <a:effectLst>
                  <a:outerShdw blurRad="38100" dist="38100" dir="2700000" algn="tl" rotWithShape="0">
                    <a:srgbClr val="000000">
                      <a:alpha val="43137"/>
                    </a:srgbClr>
                  </a:outerShdw>
                </a:effectLst>
              </a:rPr>
              <a:t> </a:t>
            </a:r>
            <a:r>
              <a:rPr lang="en-US" sz="3600" dirty="0">
                <a:ln w="0"/>
                <a:solidFill>
                  <a:schemeClr val="accent1"/>
                </a:solidFill>
                <a:effectLst>
                  <a:outerShdw blurRad="38100" dist="38100" dir="2700000" algn="tl">
                    <a:srgbClr val="000000">
                      <a:alpha val="43137"/>
                    </a:srgbClr>
                  </a:outerShdw>
                </a:effectLst>
              </a:rPr>
              <a:t>BACKGROUND</a:t>
            </a:r>
            <a:endParaRPr lang="en-US" sz="3600" dirty="0">
              <a:effectLst>
                <a:outerShdw blurRad="38100" dist="38100" dir="2700000" algn="tl">
                  <a:srgbClr val="000000">
                    <a:alpha val="43137"/>
                  </a:srgbClr>
                </a:outerShdw>
              </a:effectLst>
            </a:endParaRPr>
          </a:p>
        </p:txBody>
      </p:sp>
      <p:sp>
        <p:nvSpPr>
          <p:cNvPr id="6" name="Rectangle 5"/>
          <p:cNvSpPr/>
          <p:nvPr/>
        </p:nvSpPr>
        <p:spPr>
          <a:xfrm>
            <a:off x="3289905" y="354531"/>
            <a:ext cx="3316934" cy="646331"/>
          </a:xfrm>
          <a:prstGeom prst="rect">
            <a:avLst/>
          </a:prstGeom>
        </p:spPr>
        <p:txBody>
          <a:bodyPr wrap="none">
            <a:spAutoFit/>
          </a:bodyPr>
          <a:lstStyle/>
          <a:p>
            <a:r>
              <a:rPr lang="en-US" sz="3600" dirty="0">
                <a:ln w="0"/>
                <a:solidFill>
                  <a:schemeClr val="accent1"/>
                </a:solidFill>
              </a:rPr>
              <a:t>INTRODUCTION</a:t>
            </a:r>
            <a:endParaRPr lang="en-US" sz="3600" dirty="0"/>
          </a:p>
        </p:txBody>
      </p:sp>
    </p:spTree>
    <p:extLst>
      <p:ext uri="{BB962C8B-B14F-4D97-AF65-F5344CB8AC3E}">
        <p14:creationId xmlns:p14="http://schemas.microsoft.com/office/powerpoint/2010/main" val="40368192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97" y="335280"/>
            <a:ext cx="8596668" cy="1320800"/>
          </a:xfrm>
        </p:spPr>
        <p:txBody>
          <a:bodyPr/>
          <a:lstStyle/>
          <a:p>
            <a:r>
              <a:rPr lang="en-US" dirty="0"/>
              <a:t>Time Response Curve: Graph generated by Displacement vs Time</a:t>
            </a:r>
          </a:p>
        </p:txBody>
      </p:sp>
      <p:pic>
        <p:nvPicPr>
          <p:cNvPr id="6" name="Content Placeholder 5" descr="C:\Users\Dyna\Desktop\timeresponsecurve.jpg"/>
          <p:cNvPicPr>
            <a:picLocks noGrp="1"/>
          </p:cNvPicPr>
          <p:nvPr>
            <p:ph idx="1"/>
          </p:nvPr>
        </p:nvPicPr>
        <p:blipFill>
          <a:blip r:embed="rId2"/>
          <a:srcRect/>
          <a:stretch>
            <a:fillRect/>
          </a:stretch>
        </p:blipFill>
        <p:spPr bwMode="auto">
          <a:xfrm>
            <a:off x="861273" y="1656080"/>
            <a:ext cx="7968592" cy="5088436"/>
          </a:xfrm>
          <a:prstGeom prst="rect">
            <a:avLst/>
          </a:prstGeom>
          <a:noFill/>
          <a:ln w="9525">
            <a:noFill/>
            <a:miter lim="800000"/>
            <a:headEnd/>
            <a:tailEnd/>
          </a:ln>
        </p:spPr>
      </p:pic>
    </p:spTree>
    <p:extLst>
      <p:ext uri="{BB962C8B-B14F-4D97-AF65-F5344CB8AC3E}">
        <p14:creationId xmlns:p14="http://schemas.microsoft.com/office/powerpoint/2010/main" val="374535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48630"/>
            <a:ext cx="8596668" cy="1320800"/>
          </a:xfrm>
        </p:spPr>
        <p:txBody>
          <a:bodyPr/>
          <a:lstStyle/>
          <a:p>
            <a:pPr algn="ctr"/>
            <a:r>
              <a:rPr lang="en-US" b="1" dirty="0"/>
              <a:t>CHEETAH &amp; CHEETAK </a:t>
            </a:r>
            <a:br>
              <a:rPr lang="en-US" dirty="0"/>
            </a:br>
            <a:endParaRPr lang="en-US" dirty="0"/>
          </a:p>
        </p:txBody>
      </p:sp>
      <p:sp>
        <p:nvSpPr>
          <p:cNvPr id="3" name="Content Placeholder 2"/>
          <p:cNvSpPr>
            <a:spLocks noGrp="1"/>
          </p:cNvSpPr>
          <p:nvPr>
            <p:ph sz="half" idx="2"/>
          </p:nvPr>
        </p:nvSpPr>
        <p:spPr>
          <a:xfrm>
            <a:off x="113508" y="1097281"/>
            <a:ext cx="4861368" cy="4944082"/>
          </a:xfrm>
        </p:spPr>
        <p:txBody>
          <a:bodyPr>
            <a:normAutofit/>
          </a:bodyPr>
          <a:lstStyle/>
          <a:p>
            <a:r>
              <a:rPr lang="en-US" sz="2000" dirty="0"/>
              <a:t>Cheetah helicopter is a single-engine multi mission helicopter in 2-tonne class with a modern fuel efficient high performance engine TM 333 2M2 fully controlled by Full Authority Digital Electronic Control (FADEC) System in place of ARTOUSTE IIIB engine.</a:t>
            </a:r>
          </a:p>
          <a:p>
            <a:r>
              <a:rPr lang="en-US" sz="2000" dirty="0"/>
              <a:t>Cheetal is manufactured by Helicopter Division of the Hindustan Aeronautics Limited (HAL).</a:t>
            </a:r>
          </a:p>
          <a:p>
            <a:r>
              <a:rPr lang="en-US" sz="2000" dirty="0"/>
              <a:t>This is also called as HAL SA216 Alouette III</a:t>
            </a:r>
          </a:p>
        </p:txBody>
      </p:sp>
      <p:sp>
        <p:nvSpPr>
          <p:cNvPr id="10" name="Content Placeholder 9"/>
          <p:cNvSpPr>
            <a:spLocks noGrp="1"/>
          </p:cNvSpPr>
          <p:nvPr>
            <p:ph sz="quarter" idx="4"/>
          </p:nvPr>
        </p:nvSpPr>
        <p:spPr>
          <a:xfrm>
            <a:off x="5088384" y="1097282"/>
            <a:ext cx="4185617" cy="3304117"/>
          </a:xfrm>
        </p:spPr>
        <p:txBody>
          <a:bodyPr>
            <a:normAutofit lnSpcReduction="10000"/>
          </a:bodyPr>
          <a:lstStyle/>
          <a:p>
            <a:r>
              <a:rPr lang="en-US" sz="2000" dirty="0"/>
              <a:t>The Chetak helicopter is a two ton class helicopter operated by several military and civil operators all over the world. </a:t>
            </a:r>
          </a:p>
          <a:p>
            <a:r>
              <a:rPr lang="en-US" sz="2000" dirty="0"/>
              <a:t>Chetak is manufactured by Helicopter Division of the Hindustan Aeronautics Limited (HAL).</a:t>
            </a:r>
          </a:p>
          <a:p>
            <a:r>
              <a:rPr lang="en-US" sz="2000" dirty="0"/>
              <a:t>This is also called as HAL SA315B Lamas</a:t>
            </a:r>
          </a:p>
          <a:p>
            <a:endParaRPr lang="en-US" dirty="0"/>
          </a:p>
          <a:p>
            <a:endParaRPr lang="en-US" dirty="0"/>
          </a:p>
        </p:txBody>
      </p:sp>
    </p:spTree>
    <p:extLst>
      <p:ext uri="{BB962C8B-B14F-4D97-AF65-F5344CB8AC3E}">
        <p14:creationId xmlns:p14="http://schemas.microsoft.com/office/powerpoint/2010/main" val="6301621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10000" b="-26000"/>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Salient Features of Chetak</a:t>
            </a:r>
          </a:p>
        </p:txBody>
      </p:sp>
      <p:sp>
        <p:nvSpPr>
          <p:cNvPr id="8" name="Content Placeholder 7"/>
          <p:cNvSpPr>
            <a:spLocks noGrp="1"/>
          </p:cNvSpPr>
          <p:nvPr>
            <p:ph idx="1"/>
          </p:nvPr>
        </p:nvSpPr>
        <p:spPr>
          <a:xfrm>
            <a:off x="444137" y="1476103"/>
            <a:ext cx="8829865" cy="4565259"/>
          </a:xfrm>
        </p:spPr>
        <p:txBody>
          <a:bodyPr>
            <a:normAutofit lnSpcReduction="10000"/>
          </a:bodyPr>
          <a:lstStyle/>
          <a:p>
            <a:r>
              <a:rPr lang="en-US" sz="2400" dirty="0"/>
              <a:t>The Chetak helicopter is utilized for the following roles:</a:t>
            </a:r>
          </a:p>
          <a:p>
            <a:pPr lvl="0"/>
            <a:r>
              <a:rPr lang="en-US" sz="2400" dirty="0"/>
              <a:t>Communication Duties (Passenger transport) </a:t>
            </a:r>
          </a:p>
          <a:p>
            <a:pPr lvl="0"/>
            <a:r>
              <a:rPr lang="en-US" sz="2400" dirty="0"/>
              <a:t>Cargo/ Material Transport</a:t>
            </a:r>
          </a:p>
          <a:p>
            <a:pPr lvl="0"/>
            <a:r>
              <a:rPr lang="en-US" sz="2400" dirty="0"/>
              <a:t>Casualty Evacuation (CASEVAC)</a:t>
            </a:r>
          </a:p>
          <a:p>
            <a:pPr lvl="0"/>
            <a:r>
              <a:rPr lang="en-US" sz="2400" dirty="0"/>
              <a:t>Search and Rescue (SAR)</a:t>
            </a:r>
          </a:p>
          <a:p>
            <a:pPr lvl="0"/>
            <a:r>
              <a:rPr lang="en-US" sz="2400" dirty="0"/>
              <a:t>Aerial Survey and Patrolling </a:t>
            </a:r>
          </a:p>
          <a:p>
            <a:pPr lvl="0"/>
            <a:r>
              <a:rPr lang="en-US" sz="2400" dirty="0"/>
              <a:t>Emergency Medical Service (EMS)</a:t>
            </a:r>
          </a:p>
          <a:p>
            <a:pPr lvl="0"/>
            <a:r>
              <a:rPr lang="en-US" sz="2400" dirty="0"/>
              <a:t>Electronic News Gathering </a:t>
            </a:r>
          </a:p>
          <a:p>
            <a:pPr lvl="0"/>
            <a:r>
              <a:rPr lang="en-US" sz="2400" dirty="0"/>
              <a:t>Anti- Hijacking</a:t>
            </a:r>
          </a:p>
          <a:p>
            <a:pPr lvl="0"/>
            <a:r>
              <a:rPr lang="en-US" sz="2400" dirty="0"/>
              <a:t>Off shore Operations</a:t>
            </a:r>
          </a:p>
          <a:p>
            <a:endParaRPr lang="en-US" dirty="0"/>
          </a:p>
        </p:txBody>
      </p:sp>
    </p:spTree>
    <p:extLst>
      <p:ext uri="{BB962C8B-B14F-4D97-AF65-F5344CB8AC3E}">
        <p14:creationId xmlns:p14="http://schemas.microsoft.com/office/powerpoint/2010/main" val="17227464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l="-9000" t="-17000" r="12000" b="-17000"/>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Salient Features of Cheetah</a:t>
            </a:r>
          </a:p>
        </p:txBody>
      </p:sp>
      <p:sp>
        <p:nvSpPr>
          <p:cNvPr id="8" name="Content Placeholder 7"/>
          <p:cNvSpPr>
            <a:spLocks noGrp="1"/>
          </p:cNvSpPr>
          <p:nvPr>
            <p:ph idx="1"/>
          </p:nvPr>
        </p:nvSpPr>
        <p:spPr>
          <a:xfrm>
            <a:off x="444137" y="1476103"/>
            <a:ext cx="8829865" cy="4565259"/>
          </a:xfrm>
        </p:spPr>
        <p:txBody>
          <a:bodyPr>
            <a:noAutofit/>
          </a:bodyPr>
          <a:lstStyle/>
          <a:p>
            <a:r>
              <a:rPr lang="en-US" sz="2400" dirty="0"/>
              <a:t>Some of the salient features of Cheetal are:</a:t>
            </a:r>
          </a:p>
          <a:p>
            <a:pPr lvl="0"/>
            <a:r>
              <a:rPr lang="en-US" sz="2400" dirty="0"/>
              <a:t>Elimination of clutch due to free turbine engine.</a:t>
            </a:r>
          </a:p>
          <a:p>
            <a:pPr lvl="0"/>
            <a:r>
              <a:rPr lang="en-US" sz="2400" dirty="0"/>
              <a:t>Introduction of Inversion Gear Box</a:t>
            </a:r>
          </a:p>
          <a:p>
            <a:pPr lvl="0"/>
            <a:r>
              <a:rPr lang="en-US" sz="2400" dirty="0"/>
              <a:t>Modified electrical system/instrument panels by adding DC master box, new engine instruments with modular warning lights.</a:t>
            </a:r>
          </a:p>
          <a:p>
            <a:pPr lvl="0"/>
            <a:r>
              <a:rPr lang="en-US" sz="2400" dirty="0"/>
              <a:t>Introduction of Master warning flasher light in the cockpit, which flashes in the event of any warn, comes ON in cockpit.</a:t>
            </a:r>
          </a:p>
          <a:p>
            <a:r>
              <a:rPr lang="en-US" sz="2400" dirty="0"/>
              <a:t>Automatic takeover of engine control by Electronic Backup Control Box system (EBCB) in the event of FADEC failure</a:t>
            </a:r>
          </a:p>
        </p:txBody>
      </p:sp>
    </p:spTree>
    <p:extLst>
      <p:ext uri="{BB962C8B-B14F-4D97-AF65-F5344CB8AC3E}">
        <p14:creationId xmlns:p14="http://schemas.microsoft.com/office/powerpoint/2010/main" val="21133496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1637"/>
            <a:ext cx="8596668" cy="1320800"/>
          </a:xfrm>
        </p:spPr>
        <p:txBody>
          <a:bodyPr/>
          <a:lstStyle/>
          <a:p>
            <a:pPr algn="ctr"/>
            <a:r>
              <a:rPr lang="en-US" b="1" dirty="0"/>
              <a:t>ALOUETTE III TRANSMISSION SYSTEM</a:t>
            </a:r>
            <a:br>
              <a:rPr lang="en-US" dirty="0"/>
            </a:br>
            <a:endParaRPr lang="en-US" dirty="0"/>
          </a:p>
        </p:txBody>
      </p:sp>
      <p:sp>
        <p:nvSpPr>
          <p:cNvPr id="4" name="TextBox 3"/>
          <p:cNvSpPr txBox="1"/>
          <p:nvPr/>
        </p:nvSpPr>
        <p:spPr>
          <a:xfrm>
            <a:off x="677334" y="1260827"/>
            <a:ext cx="8596668" cy="538609"/>
          </a:xfrm>
          <a:prstGeom prst="rect">
            <a:avLst/>
          </a:prstGeom>
          <a:noFill/>
        </p:spPr>
        <p:txBody>
          <a:bodyPr wrap="square" rtlCol="0">
            <a:spAutoFit/>
          </a:bodyPr>
          <a:lstStyle/>
          <a:p>
            <a:r>
              <a:rPr lang="en-US" sz="2900" dirty="0">
                <a:solidFill>
                  <a:schemeClr val="accent1">
                    <a:lumMod val="75000"/>
                  </a:schemeClr>
                </a:solidFill>
              </a:rPr>
              <a:t>Q. Why use a transmission system in Helicopter?</a:t>
            </a:r>
          </a:p>
        </p:txBody>
      </p:sp>
      <p:sp>
        <p:nvSpPr>
          <p:cNvPr id="5" name="TextBox 4"/>
          <p:cNvSpPr txBox="1"/>
          <p:nvPr/>
        </p:nvSpPr>
        <p:spPr>
          <a:xfrm>
            <a:off x="677334" y="2222696"/>
            <a:ext cx="8227515" cy="2985433"/>
          </a:xfrm>
          <a:prstGeom prst="rect">
            <a:avLst/>
          </a:prstGeom>
          <a:noFill/>
        </p:spPr>
        <p:txBody>
          <a:bodyPr wrap="square" rtlCol="0">
            <a:spAutoFit/>
          </a:bodyPr>
          <a:lstStyle/>
          <a:p>
            <a:r>
              <a:rPr lang="en-US" sz="3200" dirty="0">
                <a:solidFill>
                  <a:schemeClr val="tx1">
                    <a:lumMod val="50000"/>
                    <a:lumOff val="50000"/>
                  </a:schemeClr>
                </a:solidFill>
              </a:rPr>
              <a:t>A. The angular velocity (in rpm) generated from the engine is very high and therefore it needs to be reduced by a significant margin, so transmission system is used in helicopter.</a:t>
            </a:r>
          </a:p>
          <a:p>
            <a:endParaRPr lang="en-US" sz="2800" dirty="0"/>
          </a:p>
        </p:txBody>
      </p:sp>
    </p:spTree>
    <p:extLst>
      <p:ext uri="{BB962C8B-B14F-4D97-AF65-F5344CB8AC3E}">
        <p14:creationId xmlns:p14="http://schemas.microsoft.com/office/powerpoint/2010/main" val="14912383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135"/>
            <a:ext cx="9456882" cy="1320800"/>
          </a:xfrm>
        </p:spPr>
        <p:txBody>
          <a:bodyPr/>
          <a:lstStyle/>
          <a:p>
            <a:pPr algn="ctr"/>
            <a:r>
              <a:rPr lang="en-US" b="1" dirty="0"/>
              <a:t>Features of the ALLOUETTE III Transmission system</a:t>
            </a:r>
            <a:endParaRPr lang="en-US" dirty="0"/>
          </a:p>
        </p:txBody>
      </p:sp>
      <p:sp>
        <p:nvSpPr>
          <p:cNvPr id="3" name="Content Placeholder 2"/>
          <p:cNvSpPr>
            <a:spLocks noGrp="1"/>
          </p:cNvSpPr>
          <p:nvPr>
            <p:ph idx="1"/>
          </p:nvPr>
        </p:nvSpPr>
        <p:spPr>
          <a:xfrm>
            <a:off x="393895" y="1209752"/>
            <a:ext cx="10775852" cy="5674820"/>
          </a:xfrm>
        </p:spPr>
        <p:txBody>
          <a:bodyPr>
            <a:normAutofit/>
          </a:bodyPr>
          <a:lstStyle/>
          <a:p>
            <a:pPr lvl="0"/>
            <a:r>
              <a:rPr lang="en-US" dirty="0"/>
              <a:t>Used in both Cheetah and Chetak helicopters </a:t>
            </a:r>
          </a:p>
          <a:p>
            <a:pPr lvl="0"/>
            <a:r>
              <a:rPr lang="en-US" dirty="0"/>
              <a:t>Consists of the following components:</a:t>
            </a:r>
          </a:p>
          <a:p>
            <a:pPr lvl="0"/>
            <a:r>
              <a:rPr lang="en-US" dirty="0"/>
              <a:t>Turbine</a:t>
            </a:r>
          </a:p>
          <a:p>
            <a:pPr lvl="0"/>
            <a:r>
              <a:rPr lang="en-US" dirty="0"/>
              <a:t>Main Gear Box (MGB)</a:t>
            </a:r>
          </a:p>
          <a:p>
            <a:pPr lvl="0"/>
            <a:r>
              <a:rPr lang="en-US" dirty="0"/>
              <a:t>Tail Gear Box (TGB)</a:t>
            </a:r>
          </a:p>
          <a:p>
            <a:pPr lvl="0"/>
            <a:r>
              <a:rPr lang="en-US" dirty="0"/>
              <a:t>Main Rotor Head (MRH)</a:t>
            </a:r>
          </a:p>
          <a:p>
            <a:pPr lvl="0"/>
            <a:r>
              <a:rPr lang="en-US" dirty="0"/>
              <a:t>Vent Gear Shaft (VGS)</a:t>
            </a:r>
          </a:p>
          <a:p>
            <a:pPr lvl="0"/>
            <a:r>
              <a:rPr lang="en-US" dirty="0"/>
              <a:t>Tail Rotor Head</a:t>
            </a:r>
          </a:p>
          <a:p>
            <a:pPr lvl="0"/>
            <a:r>
              <a:rPr lang="en-US" dirty="0"/>
              <a:t>Clutch Unit</a:t>
            </a:r>
          </a:p>
          <a:p>
            <a:pPr lvl="0"/>
            <a:r>
              <a:rPr lang="en-US" dirty="0"/>
              <a:t>Free wheel (similar to Flywheel)</a:t>
            </a:r>
          </a:p>
          <a:p>
            <a:pPr lvl="0"/>
            <a:r>
              <a:rPr lang="en-US" dirty="0"/>
              <a:t>Inclined Drive Shaft</a:t>
            </a:r>
          </a:p>
          <a:p>
            <a:pPr lvl="0"/>
            <a:r>
              <a:rPr lang="en-US" dirty="0"/>
              <a:t>Coupling Shaft</a:t>
            </a:r>
          </a:p>
          <a:p>
            <a:pPr lvl="0"/>
            <a:r>
              <a:rPr lang="en-US" dirty="0"/>
              <a:t>Tail Drive Shaft</a:t>
            </a:r>
          </a:p>
          <a:p>
            <a:pPr lvl="0"/>
            <a:r>
              <a:rPr lang="en-US" dirty="0"/>
              <a:t>Angular Velocities of the transmission components are as follows :</a:t>
            </a:r>
          </a:p>
          <a:p>
            <a:endParaRPr lang="en-US" dirty="0"/>
          </a:p>
        </p:txBody>
      </p:sp>
    </p:spTree>
    <p:extLst>
      <p:ext uri="{BB962C8B-B14F-4D97-AF65-F5344CB8AC3E}">
        <p14:creationId xmlns:p14="http://schemas.microsoft.com/office/powerpoint/2010/main" val="15423944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6426076"/>
              </p:ext>
            </p:extLst>
          </p:nvPr>
        </p:nvGraphicFramePr>
        <p:xfrm>
          <a:off x="508519" y="300113"/>
          <a:ext cx="8596670" cy="6248400"/>
        </p:xfrm>
        <a:graphic>
          <a:graphicData uri="http://schemas.openxmlformats.org/drawingml/2006/table">
            <a:tbl>
              <a:tblPr firstRow="1" firstCol="1" bandRow="1">
                <a:tableStyleId>{5C22544A-7EE6-4342-B048-85BDC9FD1C3A}</a:tableStyleId>
              </a:tblPr>
              <a:tblGrid>
                <a:gridCol w="4298335">
                  <a:extLst>
                    <a:ext uri="{9D8B030D-6E8A-4147-A177-3AD203B41FA5}">
                      <a16:colId xmlns:a16="http://schemas.microsoft.com/office/drawing/2014/main" val="1136076864"/>
                    </a:ext>
                  </a:extLst>
                </a:gridCol>
                <a:gridCol w="4298335">
                  <a:extLst>
                    <a:ext uri="{9D8B030D-6E8A-4147-A177-3AD203B41FA5}">
                      <a16:colId xmlns:a16="http://schemas.microsoft.com/office/drawing/2014/main" val="43175711"/>
                    </a:ext>
                  </a:extLst>
                </a:gridCol>
              </a:tblGrid>
              <a:tr h="781050">
                <a:tc>
                  <a:txBody>
                    <a:bodyPr/>
                    <a:lstStyle/>
                    <a:p>
                      <a:pPr marL="0" marR="0" algn="ctr">
                        <a:lnSpc>
                          <a:spcPct val="115000"/>
                        </a:lnSpc>
                        <a:spcBef>
                          <a:spcPts val="0"/>
                        </a:spcBef>
                        <a:spcAft>
                          <a:spcPts val="1000"/>
                        </a:spcAft>
                      </a:pPr>
                      <a:r>
                        <a:rPr lang="en-US" sz="1400">
                          <a:effectLst/>
                        </a:rPr>
                        <a:t>Components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400">
                          <a:effectLst/>
                        </a:rPr>
                        <a:t>Angular Velocity (in rpm)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7559956"/>
                  </a:ext>
                </a:extLst>
              </a:tr>
              <a:tr h="781050">
                <a:tc>
                  <a:txBody>
                    <a:bodyPr/>
                    <a:lstStyle/>
                    <a:p>
                      <a:pPr marL="0" marR="0" algn="ctr">
                        <a:lnSpc>
                          <a:spcPct val="115000"/>
                        </a:lnSpc>
                        <a:spcBef>
                          <a:spcPts val="0"/>
                        </a:spcBef>
                        <a:spcAft>
                          <a:spcPts val="1000"/>
                        </a:spcAft>
                      </a:pPr>
                      <a:r>
                        <a:rPr lang="en-US" sz="1400">
                          <a:effectLst/>
                        </a:rPr>
                        <a:t>Engine (Turbine)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400">
                          <a:effectLst/>
                        </a:rPr>
                        <a:t>33500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1353049"/>
                  </a:ext>
                </a:extLst>
              </a:tr>
              <a:tr h="781050">
                <a:tc>
                  <a:txBody>
                    <a:bodyPr/>
                    <a:lstStyle/>
                    <a:p>
                      <a:pPr marL="0" marR="0" algn="ctr">
                        <a:lnSpc>
                          <a:spcPct val="115000"/>
                        </a:lnSpc>
                        <a:spcBef>
                          <a:spcPts val="0"/>
                        </a:spcBef>
                        <a:spcAft>
                          <a:spcPts val="1000"/>
                        </a:spcAft>
                      </a:pPr>
                      <a:r>
                        <a:rPr lang="en-US" sz="1400">
                          <a:effectLst/>
                        </a:rPr>
                        <a:t>Main Gear box (MGB)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400">
                          <a:effectLst/>
                        </a:rPr>
                        <a:t>5770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8675021"/>
                  </a:ext>
                </a:extLst>
              </a:tr>
              <a:tr h="781050">
                <a:tc>
                  <a:txBody>
                    <a:bodyPr/>
                    <a:lstStyle/>
                    <a:p>
                      <a:pPr marL="0" marR="0" algn="ctr">
                        <a:lnSpc>
                          <a:spcPct val="115000"/>
                        </a:lnSpc>
                        <a:spcBef>
                          <a:spcPts val="0"/>
                        </a:spcBef>
                        <a:spcAft>
                          <a:spcPts val="1000"/>
                        </a:spcAft>
                      </a:pPr>
                      <a:r>
                        <a:rPr lang="en-US" sz="1400">
                          <a:effectLst/>
                        </a:rPr>
                        <a:t>Vent Gear Shaft (VGS)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400">
                          <a:effectLst/>
                        </a:rPr>
                        <a:t>2820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8656418"/>
                  </a:ext>
                </a:extLst>
              </a:tr>
              <a:tr h="781050">
                <a:tc>
                  <a:txBody>
                    <a:bodyPr/>
                    <a:lstStyle/>
                    <a:p>
                      <a:pPr marL="0" marR="0" algn="ctr">
                        <a:lnSpc>
                          <a:spcPct val="115000"/>
                        </a:lnSpc>
                        <a:spcBef>
                          <a:spcPts val="0"/>
                        </a:spcBef>
                        <a:spcAft>
                          <a:spcPts val="1000"/>
                        </a:spcAft>
                      </a:pPr>
                      <a:r>
                        <a:rPr lang="en-US" sz="1400">
                          <a:effectLst/>
                        </a:rPr>
                        <a:t>First Stage Planetary Gear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400">
                          <a:effectLst/>
                        </a:rPr>
                        <a:t>999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5220964"/>
                  </a:ext>
                </a:extLst>
              </a:tr>
              <a:tr h="781050">
                <a:tc>
                  <a:txBody>
                    <a:bodyPr/>
                    <a:lstStyle/>
                    <a:p>
                      <a:pPr marL="0" marR="0" algn="ctr">
                        <a:lnSpc>
                          <a:spcPct val="115000"/>
                        </a:lnSpc>
                        <a:spcBef>
                          <a:spcPts val="0"/>
                        </a:spcBef>
                        <a:spcAft>
                          <a:spcPts val="1000"/>
                        </a:spcAft>
                      </a:pPr>
                      <a:r>
                        <a:rPr lang="en-US" sz="1400">
                          <a:effectLst/>
                        </a:rPr>
                        <a:t>Main Rotor Head (MRH)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400">
                          <a:effectLst/>
                        </a:rPr>
                        <a:t>353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1475123"/>
                  </a:ext>
                </a:extLst>
              </a:tr>
              <a:tr h="781050">
                <a:tc>
                  <a:txBody>
                    <a:bodyPr/>
                    <a:lstStyle/>
                    <a:p>
                      <a:pPr marL="0" marR="0" algn="ctr">
                        <a:lnSpc>
                          <a:spcPct val="115000"/>
                        </a:lnSpc>
                        <a:spcBef>
                          <a:spcPts val="0"/>
                        </a:spcBef>
                        <a:spcAft>
                          <a:spcPts val="1000"/>
                        </a:spcAft>
                      </a:pPr>
                      <a:r>
                        <a:rPr lang="en-US" sz="1400">
                          <a:effectLst/>
                        </a:rPr>
                        <a:t>Tail Rotor Head (TRH)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400">
                          <a:effectLst/>
                        </a:rPr>
                        <a:t>1940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8508833"/>
                  </a:ext>
                </a:extLst>
              </a:tr>
              <a:tr h="781050">
                <a:tc>
                  <a:txBody>
                    <a:bodyPr/>
                    <a:lstStyle/>
                    <a:p>
                      <a:pPr marL="0" marR="0" algn="ctr">
                        <a:lnSpc>
                          <a:spcPct val="115000"/>
                        </a:lnSpc>
                        <a:spcBef>
                          <a:spcPts val="0"/>
                        </a:spcBef>
                        <a:spcAft>
                          <a:spcPts val="1000"/>
                        </a:spcAft>
                      </a:pPr>
                      <a:r>
                        <a:rPr lang="en-US" sz="1400">
                          <a:effectLst/>
                        </a:rPr>
                        <a:t>MGB Reduction Ratio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400" dirty="0">
                          <a:effectLst/>
                        </a:rPr>
                        <a:t>16.253:1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83969"/>
                  </a:ext>
                </a:extLst>
              </a:tr>
            </a:tbl>
          </a:graphicData>
        </a:graphic>
      </p:graphicFrame>
      <p:sp>
        <p:nvSpPr>
          <p:cNvPr id="5" name="Rectangle 1"/>
          <p:cNvSpPr>
            <a:spLocks noChangeArrowheads="1"/>
          </p:cNvSpPr>
          <p:nvPr/>
        </p:nvSpPr>
        <p:spPr bwMode="auto">
          <a:xfrm>
            <a:off x="-2089008" y="-934276"/>
            <a:ext cx="16031082" cy="1555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226556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Conclusion</a:t>
            </a:r>
          </a:p>
        </p:txBody>
      </p:sp>
      <p:sp>
        <p:nvSpPr>
          <p:cNvPr id="3" name="Content Placeholder 2"/>
          <p:cNvSpPr>
            <a:spLocks noGrp="1"/>
          </p:cNvSpPr>
          <p:nvPr>
            <p:ph idx="1"/>
          </p:nvPr>
        </p:nvSpPr>
        <p:spPr/>
        <p:txBody>
          <a:bodyPr/>
          <a:lstStyle/>
          <a:p>
            <a:r>
              <a:rPr lang="en-US" sz="2800" dirty="0"/>
              <a:t>The dynamic analysis of the horizontal stabilizer and vertical fin of the LUH helicopter is determined. The helicopter is expected to have a maximum speed of 280 Km/h. </a:t>
            </a:r>
          </a:p>
          <a:p>
            <a:r>
              <a:rPr lang="en-US" sz="2800" dirty="0"/>
              <a:t>Since the natural frequencies do not match the frequencies of rotor, the helicopter is stable and safe for flight.</a:t>
            </a:r>
          </a:p>
          <a:p>
            <a:endParaRPr lang="en-US" dirty="0"/>
          </a:p>
        </p:txBody>
      </p:sp>
    </p:spTree>
    <p:extLst>
      <p:ext uri="{BB962C8B-B14F-4D97-AF65-F5344CB8AC3E}">
        <p14:creationId xmlns:p14="http://schemas.microsoft.com/office/powerpoint/2010/main" val="36627805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1000" b="-2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615" y="1425527"/>
            <a:ext cx="8596668" cy="1320800"/>
          </a:xfrm>
        </p:spPr>
        <p:txBody>
          <a:bodyPr>
            <a:normAutofit/>
          </a:bodyPr>
          <a:lstStyle/>
          <a:p>
            <a:pPr algn="ctr"/>
            <a:r>
              <a:rPr lang="en-US" sz="5400" dirty="0"/>
              <a:t>THANK YOU</a:t>
            </a:r>
          </a:p>
        </p:txBody>
      </p:sp>
    </p:spTree>
    <p:extLst>
      <p:ext uri="{BB962C8B-B14F-4D97-AF65-F5344CB8AC3E}">
        <p14:creationId xmlns:p14="http://schemas.microsoft.com/office/powerpoint/2010/main" val="25222341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5873" y="1215348"/>
            <a:ext cx="2926080" cy="646331"/>
          </a:xfrm>
          <a:prstGeom prst="rect">
            <a:avLst/>
          </a:prstGeom>
          <a:noFill/>
        </p:spPr>
        <p:txBody>
          <a:bodyPr wrap="square" rtlCol="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AIM</a:t>
            </a:r>
            <a:endParaRPr lang="en-US" sz="3600" dirty="0"/>
          </a:p>
        </p:txBody>
      </p:sp>
      <p:sp>
        <p:nvSpPr>
          <p:cNvPr id="2" name="Title 1"/>
          <p:cNvSpPr>
            <a:spLocks noGrp="1"/>
          </p:cNvSpPr>
          <p:nvPr>
            <p:ph type="title"/>
          </p:nvPr>
        </p:nvSpPr>
        <p:spPr>
          <a:xfrm>
            <a:off x="650037" y="367727"/>
            <a:ext cx="8596668" cy="1320800"/>
          </a:xfrm>
        </p:spPr>
        <p:txBody>
          <a:bodyPr/>
          <a:lstStyle/>
          <a:p>
            <a:pPr algn="ctr"/>
            <a:r>
              <a:rPr lang="en-US" dirty="0"/>
              <a:t>INTRODUCTION</a:t>
            </a:r>
          </a:p>
        </p:txBody>
      </p:sp>
      <p:sp>
        <p:nvSpPr>
          <p:cNvPr id="3" name="Content Placeholder 2"/>
          <p:cNvSpPr>
            <a:spLocks noGrp="1"/>
          </p:cNvSpPr>
          <p:nvPr>
            <p:ph idx="1"/>
          </p:nvPr>
        </p:nvSpPr>
        <p:spPr>
          <a:xfrm>
            <a:off x="520579" y="2048900"/>
            <a:ext cx="8596668" cy="3880773"/>
          </a:xfrm>
        </p:spPr>
        <p:txBody>
          <a:bodyPr/>
          <a:lstStyle/>
          <a:p>
            <a:r>
              <a:rPr lang="en-US" sz="3200" dirty="0"/>
              <a:t>The aim of Dynamic analysis of a helicopter component is to find the values of natural frequencies using Finite Element Analysis of model.</a:t>
            </a:r>
          </a:p>
          <a:p>
            <a:endParaRPr lang="en-US" sz="3200" dirty="0"/>
          </a:p>
          <a:p>
            <a:pPr marL="0" indent="0">
              <a:buNone/>
            </a:pPr>
            <a:r>
              <a:rPr lang="en-US" sz="3200" dirty="0"/>
              <a:t> </a:t>
            </a:r>
          </a:p>
          <a:p>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73913" y="133019"/>
            <a:ext cx="2385812" cy="1214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30363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48080"/>
            <a:ext cx="8596668" cy="1320800"/>
          </a:xfrm>
        </p:spPr>
        <p:txBody>
          <a:bodyPr/>
          <a:lstStyle/>
          <a:p>
            <a:r>
              <a:rPr lang="en-US" dirty="0"/>
              <a:t>Q. Why to find out natural frequency?</a:t>
            </a:r>
            <a:br>
              <a:rPr lang="en-US" dirty="0"/>
            </a:br>
            <a:endParaRPr lang="en-US" dirty="0"/>
          </a:p>
        </p:txBody>
      </p:sp>
      <p:sp>
        <p:nvSpPr>
          <p:cNvPr id="3" name="Content Placeholder 2"/>
          <p:cNvSpPr>
            <a:spLocks noGrp="1"/>
          </p:cNvSpPr>
          <p:nvPr>
            <p:ph idx="1"/>
          </p:nvPr>
        </p:nvSpPr>
        <p:spPr>
          <a:xfrm>
            <a:off x="677334" y="2468880"/>
            <a:ext cx="8596668" cy="3885991"/>
          </a:xfrm>
        </p:spPr>
        <p:txBody>
          <a:bodyPr>
            <a:normAutofit/>
          </a:bodyPr>
          <a:lstStyle/>
          <a:p>
            <a:r>
              <a:rPr lang="en-US" sz="2800" dirty="0"/>
              <a:t> Natural frequencies or resonant frequencies of helicopter components are found out in order to see if they match with the values of natural frequencies of rotor. Because if they match, the </a:t>
            </a:r>
            <a:r>
              <a:rPr lang="en-US" sz="2800" i="1" dirty="0"/>
              <a:t>structure of helicopter would be unstable and unsafe for flight</a:t>
            </a:r>
            <a:r>
              <a:rPr lang="en-US" sz="2800" dirty="0"/>
              <a:t>.</a:t>
            </a:r>
          </a:p>
        </p:txBody>
      </p:sp>
      <p:sp>
        <p:nvSpPr>
          <p:cNvPr id="5" name="TextBox 4"/>
          <p:cNvSpPr txBox="1"/>
          <p:nvPr/>
        </p:nvSpPr>
        <p:spPr>
          <a:xfrm>
            <a:off x="2650479" y="164515"/>
            <a:ext cx="4650377" cy="646331"/>
          </a:xfrm>
          <a:prstGeom prst="rect">
            <a:avLst/>
          </a:prstGeom>
          <a:noFill/>
        </p:spPr>
        <p:txBody>
          <a:bodyPr wrap="square" rtlCol="0">
            <a:spAutoFit/>
          </a:bodyPr>
          <a:lstStyle/>
          <a:p>
            <a:pPr algn="ctr"/>
            <a:r>
              <a:rPr lang="en-US" sz="3600" dirty="0">
                <a:solidFill>
                  <a:srgbClr val="5FCBEF"/>
                </a:solidFill>
                <a:ea typeface="+mj-ea"/>
                <a:cs typeface="+mj-cs"/>
              </a:rPr>
              <a:t>INTRODUCTION</a:t>
            </a:r>
            <a:endParaRPr lang="en-US" dirty="0"/>
          </a:p>
        </p:txBody>
      </p:sp>
    </p:spTree>
    <p:extLst>
      <p:ext uri="{BB962C8B-B14F-4D97-AF65-F5344CB8AC3E}">
        <p14:creationId xmlns:p14="http://schemas.microsoft.com/office/powerpoint/2010/main" val="40019840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08573"/>
            <a:ext cx="8596668" cy="1676818"/>
          </a:xfrm>
        </p:spPr>
        <p:txBody>
          <a:bodyPr>
            <a:normAutofit fontScale="77500" lnSpcReduction="20000"/>
          </a:bodyPr>
          <a:lstStyle/>
          <a:p>
            <a:r>
              <a:rPr lang="en-US" sz="2100" dirty="0"/>
              <a:t>LUH is modeled with </a:t>
            </a:r>
            <a:r>
              <a:rPr lang="en-US" sz="2100" u="sng" dirty="0"/>
              <a:t>low weight fiber composite </a:t>
            </a:r>
            <a:r>
              <a:rPr lang="en-US" sz="2100" dirty="0"/>
              <a:t>for horizontal stabilizer and vertical fin.</a:t>
            </a:r>
          </a:p>
          <a:p>
            <a:r>
              <a:rPr lang="en-US" sz="2100" dirty="0"/>
              <a:t>The Horizontal stabilizer is positioned on the </a:t>
            </a:r>
            <a:r>
              <a:rPr lang="en-US" sz="2100" u="sng" dirty="0"/>
              <a:t>tail boom ahead of the tail rotor</a:t>
            </a:r>
            <a:r>
              <a:rPr lang="en-US" sz="2100" dirty="0"/>
              <a:t> </a:t>
            </a:r>
          </a:p>
          <a:p>
            <a:r>
              <a:rPr lang="en-US" sz="2100" dirty="0"/>
              <a:t>Vertical fin is positioned vertically at the </a:t>
            </a:r>
            <a:r>
              <a:rPr lang="en-US" sz="2100" u="sng" dirty="0"/>
              <a:t>end of tail boom to off load the tail rotor and for yaw control</a:t>
            </a:r>
            <a:r>
              <a:rPr lang="en-US" sz="2100" dirty="0"/>
              <a:t>.</a:t>
            </a:r>
          </a:p>
          <a:p>
            <a:r>
              <a:rPr lang="en-US" sz="2100" dirty="0"/>
              <a:t>The Equipment Panel is positioned </a:t>
            </a:r>
            <a:r>
              <a:rPr lang="en-US" sz="2100" u="sng" dirty="0"/>
              <a:t>inside the cockpit</a:t>
            </a:r>
          </a:p>
          <a:p>
            <a:endParaRPr lang="en-US" dirty="0"/>
          </a:p>
        </p:txBody>
      </p:sp>
      <p:sp>
        <p:nvSpPr>
          <p:cNvPr id="2" name="Title 1"/>
          <p:cNvSpPr>
            <a:spLocks noGrp="1"/>
          </p:cNvSpPr>
          <p:nvPr>
            <p:ph type="title"/>
          </p:nvPr>
        </p:nvSpPr>
        <p:spPr>
          <a:xfrm>
            <a:off x="677334" y="42955"/>
            <a:ext cx="8596668" cy="1320800"/>
          </a:xfrm>
        </p:spPr>
        <p:txBody>
          <a:bodyPr/>
          <a:lstStyle/>
          <a:p>
            <a:pPr algn="ctr"/>
            <a:r>
              <a:rPr lang="en-US" dirty="0"/>
              <a:t>LOCATION</a:t>
            </a:r>
          </a:p>
        </p:txBody>
      </p:sp>
      <p:pic>
        <p:nvPicPr>
          <p:cNvPr id="4" name="Content Placeholder 4"/>
          <p:cNvPicPr>
            <a:picLocks noChangeAspect="1"/>
          </p:cNvPicPr>
          <p:nvPr/>
        </p:nvPicPr>
        <p:blipFill rotWithShape="1">
          <a:blip r:embed="rId2"/>
          <a:srcRect l="13187" b="4735"/>
          <a:stretch/>
        </p:blipFill>
        <p:spPr>
          <a:xfrm>
            <a:off x="677334" y="2564950"/>
            <a:ext cx="7510516" cy="4293050"/>
          </a:xfrm>
          <a:prstGeom prst="rect">
            <a:avLst/>
          </a:prstGeom>
        </p:spPr>
      </p:pic>
    </p:spTree>
    <p:extLst>
      <p:ext uri="{BB962C8B-B14F-4D97-AF65-F5344CB8AC3E}">
        <p14:creationId xmlns:p14="http://schemas.microsoft.com/office/powerpoint/2010/main" val="10034409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t>ABBREVIATIONS</a:t>
            </a:r>
          </a:p>
        </p:txBody>
      </p:sp>
      <p:sp>
        <p:nvSpPr>
          <p:cNvPr id="3" name="Content Placeholder 2"/>
          <p:cNvSpPr>
            <a:spLocks noGrp="1"/>
          </p:cNvSpPr>
          <p:nvPr>
            <p:ph idx="1"/>
          </p:nvPr>
        </p:nvSpPr>
        <p:spPr/>
        <p:txBody>
          <a:bodyPr>
            <a:normAutofit fontScale="85000" lnSpcReduction="20000"/>
          </a:bodyPr>
          <a:lstStyle/>
          <a:p>
            <a:r>
              <a:rPr lang="en-US" sz="4000" dirty="0"/>
              <a:t>HT - Horizontal Stabilizer</a:t>
            </a:r>
          </a:p>
          <a:p>
            <a:r>
              <a:rPr lang="en-US" sz="4000" dirty="0"/>
              <a:t>VT - Vertical Fin</a:t>
            </a:r>
          </a:p>
          <a:p>
            <a:r>
              <a:rPr lang="en-US" sz="4000" dirty="0"/>
              <a:t>ET- Equipment Panel</a:t>
            </a:r>
          </a:p>
          <a:p>
            <a:r>
              <a:rPr lang="en-US" sz="4000" dirty="0"/>
              <a:t>LUH – HAL Light Utility Helicopter</a:t>
            </a:r>
          </a:p>
          <a:p>
            <a:r>
              <a:rPr lang="en-US" sz="4000" dirty="0"/>
              <a:t>MATLAB – Matrix Laboratory</a:t>
            </a:r>
          </a:p>
          <a:p>
            <a:r>
              <a:rPr lang="en-US" sz="4000" dirty="0"/>
              <a:t>XM – Mass Centre</a:t>
            </a:r>
          </a:p>
          <a:p>
            <a:r>
              <a:rPr lang="en-US" sz="4000" dirty="0"/>
              <a:t>XSM – Shear Centre</a:t>
            </a:r>
          </a:p>
          <a:p>
            <a:endParaRPr lang="en-US" sz="4000" dirty="0"/>
          </a:p>
          <a:p>
            <a:pPr marL="0" indent="0">
              <a:buNone/>
            </a:pPr>
            <a:endParaRPr lang="en-US" sz="4000" dirty="0"/>
          </a:p>
          <a:p>
            <a:endParaRPr lang="en-US" dirty="0"/>
          </a:p>
        </p:txBody>
      </p:sp>
    </p:spTree>
    <p:extLst>
      <p:ext uri="{BB962C8B-B14F-4D97-AF65-F5344CB8AC3E}">
        <p14:creationId xmlns:p14="http://schemas.microsoft.com/office/powerpoint/2010/main" val="31983790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212"/>
            <a:ext cx="9901646" cy="1320800"/>
          </a:xfrm>
        </p:spPr>
        <p:txBody>
          <a:bodyPr>
            <a:noAutofit/>
          </a:bodyPr>
          <a:lstStyle/>
          <a:p>
            <a:pPr algn="ctr"/>
            <a:r>
              <a:rPr lang="en-US" sz="4000" b="1" dirty="0"/>
              <a:t>DYNAMIC ANALYSIS: LUH HORIZONTAL STABILIZER (HT)</a:t>
            </a:r>
            <a:br>
              <a:rPr lang="en-US" sz="4000" dirty="0"/>
            </a:br>
            <a:endParaRPr lang="en-US" sz="4000" dirty="0"/>
          </a:p>
        </p:txBody>
      </p:sp>
      <p:sp>
        <p:nvSpPr>
          <p:cNvPr id="3" name="Content Placeholder 2"/>
          <p:cNvSpPr>
            <a:spLocks noGrp="1"/>
          </p:cNvSpPr>
          <p:nvPr>
            <p:ph idx="1"/>
          </p:nvPr>
        </p:nvSpPr>
        <p:spPr/>
        <p:txBody>
          <a:bodyPr>
            <a:normAutofit/>
          </a:bodyPr>
          <a:lstStyle/>
          <a:p>
            <a:r>
              <a:rPr lang="en-US" sz="3200" b="1" dirty="0"/>
              <a:t>Method Used: FE method</a:t>
            </a:r>
            <a:endParaRPr lang="en-US" sz="3200" dirty="0"/>
          </a:p>
          <a:p>
            <a:r>
              <a:rPr lang="en-US" sz="3200" dirty="0"/>
              <a:t>The FE method was used to model the HT using ALTAIR HYPERMESH and the natural frequencies were obtained through modal analysis using NASTRAN.</a:t>
            </a:r>
          </a:p>
          <a:p>
            <a:endParaRPr lang="en-US" sz="3200" dirty="0"/>
          </a:p>
        </p:txBody>
      </p:sp>
    </p:spTree>
    <p:extLst>
      <p:ext uri="{BB962C8B-B14F-4D97-AF65-F5344CB8AC3E}">
        <p14:creationId xmlns:p14="http://schemas.microsoft.com/office/powerpoint/2010/main" val="14699356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9337"/>
            <a:ext cx="8596668" cy="1320800"/>
          </a:xfrm>
        </p:spPr>
        <p:txBody>
          <a:bodyPr/>
          <a:lstStyle/>
          <a:p>
            <a:pPr algn="ctr"/>
            <a:r>
              <a:rPr lang="en-US" dirty="0"/>
              <a:t>Horizontal Stabilizer (HT)</a:t>
            </a:r>
          </a:p>
        </p:txBody>
      </p:sp>
      <p:sp>
        <p:nvSpPr>
          <p:cNvPr id="3" name="Content Placeholder 2"/>
          <p:cNvSpPr>
            <a:spLocks noGrp="1"/>
          </p:cNvSpPr>
          <p:nvPr>
            <p:ph idx="1"/>
          </p:nvPr>
        </p:nvSpPr>
        <p:spPr>
          <a:xfrm>
            <a:off x="677334" y="984932"/>
            <a:ext cx="8596668" cy="3880773"/>
          </a:xfrm>
        </p:spPr>
        <p:txBody>
          <a:bodyPr>
            <a:noAutofit/>
          </a:bodyPr>
          <a:lstStyle/>
          <a:p>
            <a:r>
              <a:rPr lang="en-US" sz="2400" dirty="0"/>
              <a:t>The LUH Horizontal stabilizer has a uniform airfoil GAW2 (inverted) profile which is rigidly fixed to the helicopter tail boom with end plates</a:t>
            </a:r>
          </a:p>
          <a:p>
            <a:r>
              <a:rPr lang="en-US" sz="2400" dirty="0"/>
              <a:t>In addition to torsional motion, bending motion is included in the model and there is a phase shift between torsion and bending motion due to aerodynamic loads. </a:t>
            </a:r>
          </a:p>
          <a:p>
            <a:r>
              <a:rPr lang="en-US" sz="2400" dirty="0"/>
              <a:t>The first bending mode and the first torsion mode of LUH HT are given below.</a:t>
            </a:r>
          </a:p>
          <a:p>
            <a:r>
              <a:rPr lang="en-US" sz="3200" b="1" dirty="0"/>
              <a:t>The HT 1st Flap bending mode frequency =19.00Hz</a:t>
            </a:r>
          </a:p>
          <a:p>
            <a:r>
              <a:rPr lang="en-US" sz="3200" b="1" dirty="0"/>
              <a:t>The HT 1st Torsional mode frequency =54.74Hz</a:t>
            </a:r>
          </a:p>
          <a:p>
            <a:endParaRPr lang="en-US" sz="3200" b="1" dirty="0"/>
          </a:p>
        </p:txBody>
      </p:sp>
    </p:spTree>
    <p:extLst>
      <p:ext uri="{BB962C8B-B14F-4D97-AF65-F5344CB8AC3E}">
        <p14:creationId xmlns:p14="http://schemas.microsoft.com/office/powerpoint/2010/main" val="34399769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440</TotalTime>
  <Words>1374</Words>
  <Application>Microsoft Office PowerPoint</Application>
  <PresentationFormat>Widescreen</PresentationFormat>
  <Paragraphs>159</Paragraphs>
  <Slides>38</Slides>
  <Notes>0</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 Math</vt:lpstr>
      <vt:lpstr>Times New Roman</vt:lpstr>
      <vt:lpstr>Trebuchet MS</vt:lpstr>
      <vt:lpstr>Wingdings 3</vt:lpstr>
      <vt:lpstr>Facet</vt:lpstr>
      <vt:lpstr>Dynamic Analysis of Horizontal Stabilizer and Vertical Fin Of Light Utility Helicopter (HAL LUH) </vt:lpstr>
      <vt:lpstr>CONTENTS</vt:lpstr>
      <vt:lpstr>PowerPoint Presentation</vt:lpstr>
      <vt:lpstr>INTRODUCTION</vt:lpstr>
      <vt:lpstr>Q. Why to find out natural frequency? </vt:lpstr>
      <vt:lpstr>LOCATION</vt:lpstr>
      <vt:lpstr>ABBREVIATIONS</vt:lpstr>
      <vt:lpstr>DYNAMIC ANALYSIS: LUH HORIZONTAL STABILIZER (HT) </vt:lpstr>
      <vt:lpstr>Horizontal Stabilizer (HT)</vt:lpstr>
      <vt:lpstr>Cross-Section of HT</vt:lpstr>
      <vt:lpstr>FE MODEL OF HT</vt:lpstr>
      <vt:lpstr>PowerPoint Presentation</vt:lpstr>
      <vt:lpstr>Fundamental Bending Mode= 23.61 Hz</vt:lpstr>
      <vt:lpstr>Fundamental Torsion Mode = 55.74 Hz</vt:lpstr>
      <vt:lpstr>DYNAMIC ANALYSIS: LUH VERTICAL FIN (VT) </vt:lpstr>
      <vt:lpstr>Vertical Fin (VT)</vt:lpstr>
      <vt:lpstr>FE Model of LUH VT</vt:lpstr>
      <vt:lpstr>Fundamental Bending Mode= 39.32 Hz</vt:lpstr>
      <vt:lpstr>Fundamental Torsion Mode = 60.15 Hz</vt:lpstr>
      <vt:lpstr>DYNAMIC ANALYSIS: LUH EQUIPMENT PANEL (ET) </vt:lpstr>
      <vt:lpstr>Fundamental Bending Mode= 13.35 Hz</vt:lpstr>
      <vt:lpstr>Fundamental Torsion Mode= 17.32 Hz</vt:lpstr>
      <vt:lpstr>Procedure for creation of FE Model: </vt:lpstr>
      <vt:lpstr>MATLAB code for finding out Natural Frequency </vt:lpstr>
      <vt:lpstr>natfreq.m</vt:lpstr>
      <vt:lpstr>natfreq.m </vt:lpstr>
      <vt:lpstr>Material Library</vt:lpstr>
      <vt:lpstr>MATLAB code for finding out Time Response Curve</vt:lpstr>
      <vt:lpstr>MATLAB code for finding out Time Response Curve</vt:lpstr>
      <vt:lpstr>Time Response Curve: Graph generated by Displacement vs Time</vt:lpstr>
      <vt:lpstr>CHEETAH &amp; CHEETAK  </vt:lpstr>
      <vt:lpstr>Salient Features of Chetak</vt:lpstr>
      <vt:lpstr>Salient Features of Cheetah</vt:lpstr>
      <vt:lpstr>ALOUETTE III TRANSMISSION SYSTEM </vt:lpstr>
      <vt:lpstr>Features of the ALLOUETTE III Transmission system</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Analysis of Horizontal Stabilizer and Vertical Fin Of Light Utility Helicopter</dc:title>
  <dc:creator>Dhruv Haldar</dc:creator>
  <cp:lastModifiedBy>Dhruv Haldar</cp:lastModifiedBy>
  <cp:revision>82</cp:revision>
  <dcterms:created xsi:type="dcterms:W3CDTF">2016-07-20T12:37:39Z</dcterms:created>
  <dcterms:modified xsi:type="dcterms:W3CDTF">2016-08-17T13:35:23Z</dcterms:modified>
</cp:coreProperties>
</file>